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1" r:id="rId4"/>
    <p:sldMasterId id="2147483653" r:id="rId5"/>
  </p:sldMasterIdLst>
  <p:notesMasterIdLst>
    <p:notesMasterId r:id="rId31"/>
  </p:notesMasterIdLst>
  <p:handoutMasterIdLst>
    <p:handoutMasterId r:id="rId32"/>
  </p:handoutMasterIdLst>
  <p:sldIdLst>
    <p:sldId id="436" r:id="rId6"/>
    <p:sldId id="395" r:id="rId7"/>
    <p:sldId id="396" r:id="rId8"/>
    <p:sldId id="397" r:id="rId9"/>
    <p:sldId id="398" r:id="rId10"/>
    <p:sldId id="399" r:id="rId11"/>
    <p:sldId id="468" r:id="rId12"/>
    <p:sldId id="469" r:id="rId13"/>
    <p:sldId id="402" r:id="rId14"/>
    <p:sldId id="465" r:id="rId15"/>
    <p:sldId id="458" r:id="rId16"/>
    <p:sldId id="466" r:id="rId17"/>
    <p:sldId id="405" r:id="rId18"/>
    <p:sldId id="460" r:id="rId19"/>
    <p:sldId id="467" r:id="rId20"/>
    <p:sldId id="444" r:id="rId21"/>
    <p:sldId id="462" r:id="rId22"/>
    <p:sldId id="408" r:id="rId23"/>
    <p:sldId id="431" r:id="rId24"/>
    <p:sldId id="410" r:id="rId25"/>
    <p:sldId id="411" r:id="rId26"/>
    <p:sldId id="454" r:id="rId27"/>
    <p:sldId id="412" r:id="rId28"/>
    <p:sldId id="414" r:id="rId29"/>
    <p:sldId id="415" r:id="rId30"/>
  </p:sldIdLst>
  <p:sldSz cx="9144000" cy="6858000" type="screen4x3"/>
  <p:notesSz cx="6797675" cy="9926638"/>
  <p:defaultTextStyle>
    <a:defPPr>
      <a:defRPr lang="de-DE"/>
    </a:defPPr>
    <a:lvl1pPr algn="l" rtl="0" eaLnBrk="0" fontAlgn="base" hangingPunct="0">
      <a:spcBef>
        <a:spcPct val="0"/>
      </a:spcBef>
      <a:spcAft>
        <a:spcPct val="0"/>
      </a:spcAft>
      <a:defRPr sz="1400" kern="1200">
        <a:solidFill>
          <a:schemeClr val="tx1"/>
        </a:solidFill>
        <a:latin typeface="Tahoma" panose="020B060403050404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Tahoma" panose="020B060403050404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Tahoma" panose="020B060403050404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Tahoma" panose="020B060403050404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8000"/>
    <a:srgbClr val="FF0000"/>
    <a:srgbClr val="AAE600"/>
    <a:srgbClr val="ACA800"/>
    <a:srgbClr val="F1FFC9"/>
    <a:srgbClr val="E0FF89"/>
    <a:srgbClr val="0000FF"/>
    <a:srgbClr val="003A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8" autoAdjust="0"/>
    <p:restoredTop sz="85563" autoAdjust="0"/>
  </p:normalViewPr>
  <p:slideViewPr>
    <p:cSldViewPr snapToGrid="0">
      <p:cViewPr>
        <p:scale>
          <a:sx n="76" d="100"/>
          <a:sy n="76" d="100"/>
        </p:scale>
        <p:origin x="-51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320"/>
    </p:cViewPr>
  </p:sorterViewPr>
  <p:notesViewPr>
    <p:cSldViewPr snapToGrid="0">
      <p:cViewPr varScale="1">
        <p:scale>
          <a:sx n="72" d="100"/>
          <a:sy n="72" d="100"/>
        </p:scale>
        <p:origin x="-2136" y="-114"/>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487760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4"/>
          <p:cNvSpPr>
            <a:spLocks noGrp="1" noRot="1" noChangeAspect="1" noChangeArrowheads="1" noTextEdit="1"/>
          </p:cNvSpPr>
          <p:nvPr>
            <p:ph type="sldImg" idx="2"/>
          </p:nvPr>
        </p:nvSpPr>
        <p:spPr bwMode="auto">
          <a:xfrm>
            <a:off x="674688" y="569913"/>
            <a:ext cx="3378200" cy="25336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5" name="Rectangle 5"/>
          <p:cNvSpPr>
            <a:spLocks noGrp="1" noChangeArrowheads="1"/>
          </p:cNvSpPr>
          <p:nvPr>
            <p:ph type="body" sz="quarter" idx="3"/>
          </p:nvPr>
        </p:nvSpPr>
        <p:spPr bwMode="auto">
          <a:xfrm>
            <a:off x="735013" y="3451225"/>
            <a:ext cx="5437187" cy="57308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endParaRPr lang="en-GB" noProof="0" smtClean="0"/>
          </a:p>
        </p:txBody>
      </p:sp>
    </p:spTree>
    <p:extLst>
      <p:ext uri="{BB962C8B-B14F-4D97-AF65-F5344CB8AC3E}">
        <p14:creationId xmlns:p14="http://schemas.microsoft.com/office/powerpoint/2010/main" xmlns="" val="7507968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ＭＳ Ｐゴシック" charset="-128"/>
        <a:cs typeface="ＭＳ Ｐゴシック" charset="-128"/>
      </a:defRPr>
    </a:lvl1pPr>
    <a:lvl2pPr marL="742950" indent="-285750" algn="l" rtl="0" eaLnBrk="0" fontAlgn="base" hangingPunct="0">
      <a:spcBef>
        <a:spcPct val="30000"/>
      </a:spcBef>
      <a:spcAft>
        <a:spcPct val="0"/>
      </a:spcAft>
      <a:defRPr sz="1200" kern="1200">
        <a:solidFill>
          <a:schemeClr val="tx1"/>
        </a:solidFill>
        <a:latin typeface="Times" pitchFamily="18" charset="0"/>
        <a:ea typeface="ＭＳ Ｐゴシック" charset="-128"/>
        <a:cs typeface="+mn-cs"/>
      </a:defRPr>
    </a:lvl2pPr>
    <a:lvl3pPr marL="1143000" indent="-228600" algn="l" rtl="0" eaLnBrk="0" fontAlgn="base" hangingPunct="0">
      <a:spcBef>
        <a:spcPct val="30000"/>
      </a:spcBef>
      <a:spcAft>
        <a:spcPct val="0"/>
      </a:spcAft>
      <a:defRPr sz="1200" kern="1200">
        <a:solidFill>
          <a:schemeClr val="tx1"/>
        </a:solidFill>
        <a:latin typeface="Times" pitchFamily="18" charset="0"/>
        <a:ea typeface="ＭＳ Ｐゴシック" charset="-128"/>
        <a:cs typeface="+mn-cs"/>
      </a:defRPr>
    </a:lvl3pPr>
    <a:lvl4pPr marL="1600200" indent="-228600" algn="l" rtl="0" eaLnBrk="0" fontAlgn="base" hangingPunct="0">
      <a:spcBef>
        <a:spcPct val="30000"/>
      </a:spcBef>
      <a:spcAft>
        <a:spcPct val="0"/>
      </a:spcAft>
      <a:defRPr sz="1200" kern="1200">
        <a:solidFill>
          <a:schemeClr val="tx1"/>
        </a:solidFill>
        <a:latin typeface="Times" pitchFamily="18" charset="0"/>
        <a:ea typeface="ＭＳ Ｐゴシック" charset="-128"/>
        <a:cs typeface="+mn-cs"/>
      </a:defRPr>
    </a:lvl4pPr>
    <a:lvl5pPr marL="2057400" indent="-228600" algn="l" rtl="0" eaLnBrk="0" fontAlgn="base" hangingPunct="0">
      <a:spcBef>
        <a:spcPct val="30000"/>
      </a:spcBef>
      <a:spcAft>
        <a:spcPct val="0"/>
      </a:spcAft>
      <a:defRPr sz="1200" kern="1200">
        <a:solidFill>
          <a:schemeClr val="tx1"/>
        </a:solidFill>
        <a:latin typeface="Times" pitchFamily="18"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3357104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smtClean="0">
              <a:ea typeface="ＭＳ Ｐゴシック" panose="020B0600070205080204" pitchFamily="34" charset="-128"/>
            </a:endParaRPr>
          </a:p>
        </p:txBody>
      </p:sp>
      <p:sp>
        <p:nvSpPr>
          <p:cNvPr id="36868" name="Slide Number Placeholder 3"/>
          <p:cNvSpPr>
            <a:spLocks noGrp="1"/>
          </p:cNvSpPr>
          <p:nvPr>
            <p:ph type="sldNum" sz="quarter" idx="4294967295"/>
          </p:nvPr>
        </p:nvSpPr>
        <p:spPr bwMode="auto">
          <a:xfrm>
            <a:off x="3976688" y="8842375"/>
            <a:ext cx="3044825" cy="46513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Times" panose="02020603050405020304" pitchFamily="18" charset="0"/>
                <a:ea typeface="ＭＳ Ｐゴシック" panose="020B0600070205080204" pitchFamily="34" charset="-128"/>
              </a:defRPr>
            </a:lvl1pPr>
            <a:lvl2pPr marL="742950" indent="-285750">
              <a:spcBef>
                <a:spcPct val="30000"/>
              </a:spcBef>
              <a:defRPr sz="1200">
                <a:solidFill>
                  <a:schemeClr val="tx1"/>
                </a:solidFill>
                <a:latin typeface="Times" panose="02020603050405020304" pitchFamily="18" charset="0"/>
                <a:ea typeface="ＭＳ Ｐゴシック" panose="020B0600070205080204" pitchFamily="34" charset="-128"/>
              </a:defRPr>
            </a:lvl2pPr>
            <a:lvl3pPr marL="1143000" indent="-228600">
              <a:spcBef>
                <a:spcPct val="30000"/>
              </a:spcBef>
              <a:defRPr sz="1200">
                <a:solidFill>
                  <a:schemeClr val="tx1"/>
                </a:solidFill>
                <a:latin typeface="Times" panose="02020603050405020304" pitchFamily="18" charset="0"/>
                <a:ea typeface="ＭＳ Ｐゴシック" panose="020B0600070205080204" pitchFamily="34" charset="-128"/>
              </a:defRPr>
            </a:lvl3pPr>
            <a:lvl4pPr marL="1600200" indent="-228600">
              <a:spcBef>
                <a:spcPct val="30000"/>
              </a:spcBef>
              <a:defRPr sz="1200">
                <a:solidFill>
                  <a:schemeClr val="tx1"/>
                </a:solidFill>
                <a:latin typeface="Times" panose="02020603050405020304" pitchFamily="18" charset="0"/>
                <a:ea typeface="ＭＳ Ｐゴシック" panose="020B0600070205080204" pitchFamily="34" charset="-128"/>
              </a:defRPr>
            </a:lvl4pPr>
            <a:lvl5pPr marL="2057400" indent="-228600">
              <a:spcBef>
                <a:spcPct val="30000"/>
              </a:spcBef>
              <a:defRPr sz="1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9pPr>
          </a:lstStyle>
          <a:p>
            <a:pPr>
              <a:spcBef>
                <a:spcPct val="0"/>
              </a:spcBef>
            </a:pPr>
            <a:fld id="{36C1A409-6F93-4E2D-B68E-A87B19A0C04F}" type="slidenum">
              <a:rPr lang="en-US" altLang="en-US" sz="1400">
                <a:latin typeface="Tahoma" panose="020B0604030504040204" pitchFamily="34" charset="0"/>
              </a:rPr>
              <a:pPr>
                <a:spcBef>
                  <a:spcPct val="0"/>
                </a:spcBef>
              </a:pPr>
              <a:t>15</a:t>
            </a:fld>
            <a:endParaRPr lang="en-US" altLang="en-US" sz="1400">
              <a:latin typeface="Tahoma" panose="020B0604030504040204" pitchFamily="34" charset="0"/>
            </a:endParaRPr>
          </a:p>
        </p:txBody>
      </p:sp>
    </p:spTree>
    <p:extLst>
      <p:ext uri="{BB962C8B-B14F-4D97-AF65-F5344CB8AC3E}">
        <p14:creationId xmlns:p14="http://schemas.microsoft.com/office/powerpoint/2010/main" xmlns="" val="730616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en-US" smtClean="0">
                <a:ea typeface="ＭＳ Ｐゴシック" panose="020B0600070205080204" pitchFamily="34" charset="-128"/>
              </a:rPr>
              <a:t>Notes to trainer: </a:t>
            </a:r>
          </a:p>
        </p:txBody>
      </p:sp>
    </p:spTree>
    <p:extLst>
      <p:ext uri="{BB962C8B-B14F-4D97-AF65-F5344CB8AC3E}">
        <p14:creationId xmlns:p14="http://schemas.microsoft.com/office/powerpoint/2010/main" xmlns="" val="3872964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smtClean="0">
              <a:ea typeface="ＭＳ Ｐゴシック" panose="020B0600070205080204" pitchFamily="34" charset="-128"/>
            </a:endParaRPr>
          </a:p>
        </p:txBody>
      </p:sp>
      <p:sp>
        <p:nvSpPr>
          <p:cNvPr id="39940" name="Slide Number Placeholder 3"/>
          <p:cNvSpPr>
            <a:spLocks noGrp="1"/>
          </p:cNvSpPr>
          <p:nvPr>
            <p:ph type="sldNum" sz="quarter" idx="4294967295"/>
          </p:nvPr>
        </p:nvSpPr>
        <p:spPr bwMode="auto">
          <a:xfrm>
            <a:off x="3976688" y="8842375"/>
            <a:ext cx="3044825" cy="46513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Times" panose="02020603050405020304" pitchFamily="18" charset="0"/>
                <a:ea typeface="ＭＳ Ｐゴシック" panose="020B0600070205080204" pitchFamily="34" charset="-128"/>
              </a:defRPr>
            </a:lvl1pPr>
            <a:lvl2pPr marL="742950" indent="-285750">
              <a:spcBef>
                <a:spcPct val="30000"/>
              </a:spcBef>
              <a:defRPr sz="1200">
                <a:solidFill>
                  <a:schemeClr val="tx1"/>
                </a:solidFill>
                <a:latin typeface="Times" panose="02020603050405020304" pitchFamily="18" charset="0"/>
                <a:ea typeface="ＭＳ Ｐゴシック" panose="020B0600070205080204" pitchFamily="34" charset="-128"/>
              </a:defRPr>
            </a:lvl2pPr>
            <a:lvl3pPr marL="1143000" indent="-228600">
              <a:spcBef>
                <a:spcPct val="30000"/>
              </a:spcBef>
              <a:defRPr sz="1200">
                <a:solidFill>
                  <a:schemeClr val="tx1"/>
                </a:solidFill>
                <a:latin typeface="Times" panose="02020603050405020304" pitchFamily="18" charset="0"/>
                <a:ea typeface="ＭＳ Ｐゴシック" panose="020B0600070205080204" pitchFamily="34" charset="-128"/>
              </a:defRPr>
            </a:lvl3pPr>
            <a:lvl4pPr marL="1600200" indent="-228600">
              <a:spcBef>
                <a:spcPct val="30000"/>
              </a:spcBef>
              <a:defRPr sz="1200">
                <a:solidFill>
                  <a:schemeClr val="tx1"/>
                </a:solidFill>
                <a:latin typeface="Times" panose="02020603050405020304" pitchFamily="18" charset="0"/>
                <a:ea typeface="ＭＳ Ｐゴシック" panose="020B0600070205080204" pitchFamily="34" charset="-128"/>
              </a:defRPr>
            </a:lvl4pPr>
            <a:lvl5pPr marL="2057400" indent="-228600">
              <a:spcBef>
                <a:spcPct val="30000"/>
              </a:spcBef>
              <a:defRPr sz="1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9pPr>
          </a:lstStyle>
          <a:p>
            <a:pPr>
              <a:spcBef>
                <a:spcPct val="0"/>
              </a:spcBef>
            </a:pPr>
            <a:fld id="{3FC1E40F-EBF5-406E-81C8-72CCD1A9AB03}" type="slidenum">
              <a:rPr lang="en-US" altLang="en-US" sz="1400">
                <a:latin typeface="Tahoma" panose="020B0604030504040204" pitchFamily="34" charset="0"/>
              </a:rPr>
              <a:pPr>
                <a:spcBef>
                  <a:spcPct val="0"/>
                </a:spcBef>
              </a:pPr>
              <a:t>17</a:t>
            </a:fld>
            <a:endParaRPr lang="en-US" altLang="en-US" sz="1400">
              <a:latin typeface="Tahoma" panose="020B0604030504040204" pitchFamily="34" charset="0"/>
            </a:endParaRPr>
          </a:p>
        </p:txBody>
      </p:sp>
    </p:spTree>
    <p:extLst>
      <p:ext uri="{BB962C8B-B14F-4D97-AF65-F5344CB8AC3E}">
        <p14:creationId xmlns:p14="http://schemas.microsoft.com/office/powerpoint/2010/main" xmlns="" val="1283017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917575" y="744538"/>
            <a:ext cx="4964113" cy="3722687"/>
          </a:xfrm>
          <a:ln/>
        </p:spPr>
      </p:sp>
      <p:sp>
        <p:nvSpPr>
          <p:cNvPr id="40963" name="Rectangle 3"/>
          <p:cNvSpPr>
            <a:spLocks noGrp="1" noChangeArrowheads="1"/>
          </p:cNvSpPr>
          <p:nvPr>
            <p:ph type="body" idx="1"/>
          </p:nvPr>
        </p:nvSpPr>
        <p:spPr>
          <a:xfrm>
            <a:off x="681038" y="4716463"/>
            <a:ext cx="5437187" cy="446563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4264485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917575" y="744538"/>
            <a:ext cx="4964113" cy="3722687"/>
          </a:xfrm>
          <a:ln/>
        </p:spPr>
      </p:sp>
      <p:sp>
        <p:nvSpPr>
          <p:cNvPr id="41987" name="Rectangle 3"/>
          <p:cNvSpPr>
            <a:spLocks noGrp="1" noChangeArrowheads="1"/>
          </p:cNvSpPr>
          <p:nvPr>
            <p:ph type="body" idx="1"/>
          </p:nvPr>
        </p:nvSpPr>
        <p:spPr>
          <a:xfrm>
            <a:off x="681038" y="4716463"/>
            <a:ext cx="5437187" cy="446563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3777815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2831593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r>
              <a:rPr lang="en-GB" altLang="en-US" dirty="0" smtClean="0">
                <a:ea typeface="ＭＳ Ｐゴシック" panose="020B0600070205080204" pitchFamily="34" charset="-128"/>
              </a:rPr>
              <a:t> </a:t>
            </a:r>
            <a:endParaRPr lang="en-GB" altLang="en-US" sz="1400" dirty="0" smtClean="0">
              <a:ea typeface="ＭＳ Ｐゴシック" panose="020B0600070205080204" pitchFamily="34" charset="-128"/>
            </a:endParaRPr>
          </a:p>
        </p:txBody>
      </p:sp>
      <p:sp>
        <p:nvSpPr>
          <p:cNvPr id="44036" name="Slide Number Placeholder 3"/>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Times" panose="02020603050405020304" pitchFamily="18" charset="0"/>
                <a:ea typeface="ＭＳ Ｐゴシック" panose="020B0600070205080204" pitchFamily="34" charset="-128"/>
              </a:defRPr>
            </a:lvl1pPr>
            <a:lvl2pPr marL="37931725" indent="-37474525">
              <a:spcBef>
                <a:spcPct val="30000"/>
              </a:spcBef>
              <a:defRPr sz="1200">
                <a:solidFill>
                  <a:schemeClr val="tx1"/>
                </a:solidFill>
                <a:latin typeface="Times" panose="02020603050405020304" pitchFamily="18" charset="0"/>
                <a:ea typeface="ＭＳ Ｐゴシック" panose="020B0600070205080204" pitchFamily="34" charset="-128"/>
              </a:defRPr>
            </a:lvl2pPr>
            <a:lvl3pPr marL="1143000" indent="-228600">
              <a:spcBef>
                <a:spcPct val="30000"/>
              </a:spcBef>
              <a:defRPr sz="1200">
                <a:solidFill>
                  <a:schemeClr val="tx1"/>
                </a:solidFill>
                <a:latin typeface="Times" panose="02020603050405020304" pitchFamily="18" charset="0"/>
                <a:ea typeface="ＭＳ Ｐゴシック" panose="020B0600070205080204" pitchFamily="34" charset="-128"/>
              </a:defRPr>
            </a:lvl3pPr>
            <a:lvl4pPr marL="1600200" indent="-228600">
              <a:spcBef>
                <a:spcPct val="30000"/>
              </a:spcBef>
              <a:defRPr sz="1200">
                <a:solidFill>
                  <a:schemeClr val="tx1"/>
                </a:solidFill>
                <a:latin typeface="Times" panose="02020603050405020304" pitchFamily="18" charset="0"/>
                <a:ea typeface="ＭＳ Ｐゴシック" panose="020B0600070205080204" pitchFamily="34" charset="-128"/>
              </a:defRPr>
            </a:lvl4pPr>
            <a:lvl5pPr marL="2057400" indent="-228600">
              <a:spcBef>
                <a:spcPct val="30000"/>
              </a:spcBef>
              <a:defRPr sz="1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9pPr>
          </a:lstStyle>
          <a:p>
            <a:pPr>
              <a:spcBef>
                <a:spcPct val="0"/>
              </a:spcBef>
            </a:pPr>
            <a:fld id="{3E089EFE-F3EC-4BFC-AEFF-7C3776AC769F}" type="slidenum">
              <a:rPr lang="en-US" altLang="en-US" sz="1400">
                <a:latin typeface="Tahoma" panose="020B0604030504040204" pitchFamily="34" charset="0"/>
              </a:rPr>
              <a:pPr>
                <a:spcBef>
                  <a:spcPct val="0"/>
                </a:spcBef>
              </a:pPr>
              <a:t>22</a:t>
            </a:fld>
            <a:endParaRPr lang="en-US" altLang="en-US" sz="1400">
              <a:latin typeface="Tahoma" panose="020B0604030504040204" pitchFamily="34" charset="0"/>
            </a:endParaRPr>
          </a:p>
        </p:txBody>
      </p:sp>
    </p:spTree>
    <p:extLst>
      <p:ext uri="{BB962C8B-B14F-4D97-AF65-F5344CB8AC3E}">
        <p14:creationId xmlns:p14="http://schemas.microsoft.com/office/powerpoint/2010/main" xmlns="" val="46721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885196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Tree>
    <p:extLst>
      <p:ext uri="{BB962C8B-B14F-4D97-AF65-F5344CB8AC3E}">
        <p14:creationId xmlns:p14="http://schemas.microsoft.com/office/powerpoint/2010/main" xmlns="" val="29301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917575" y="744538"/>
            <a:ext cx="4964113" cy="3722687"/>
          </a:xfrm>
          <a:ln/>
        </p:spPr>
      </p:sp>
      <p:sp>
        <p:nvSpPr>
          <p:cNvPr id="31747" name="Rectangle 3"/>
          <p:cNvSpPr>
            <a:spLocks noGrp="1" noChangeArrowheads="1"/>
          </p:cNvSpPr>
          <p:nvPr>
            <p:ph type="body" idx="1"/>
          </p:nvPr>
        </p:nvSpPr>
        <p:spPr>
          <a:xfrm>
            <a:off x="681038" y="4716463"/>
            <a:ext cx="5437187" cy="446563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2894845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748022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pt-PT" dirty="0" smtClean="0"/>
              <a:t>Data de início do antimicrobiano: se o antimicrobiano foi alterado e em caso afirmativo, qual foi a razão para a mudança do antimicrobiano e qual foi a data de início do primeiro antimicrobiano administrado para esta indicação. Informações sobre como alterar antimicrobianos (+ razão) permitirá avaliar os esforços reais para melhorar a prescrição de antimicrobianos e agrega valor local para o PPS para os hospitais. </a:t>
            </a:r>
            <a:endParaRPr lang="pt-PT" sz="14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pt-PT" dirty="0" smtClean="0"/>
              <a:t>A data de início serve como indicador de substituição da validade (sensibilidade e especificidade) da prevalência de </a:t>
            </a:r>
            <a:r>
              <a:rPr lang="pt-PT" dirty="0" err="1" smtClean="0"/>
              <a:t>infecões</a:t>
            </a:r>
            <a:r>
              <a:rPr lang="pt-PT" dirty="0" smtClean="0"/>
              <a:t> hospitalares e será usado para estimar a carga uso de antimicrobianos (prevalência à incidência de conversão); como indicador de validade dos dados, esta variável deve ser interpretada em conjunto com os estudos de validação realizados durante o PPS nacional.</a:t>
            </a:r>
            <a:endParaRPr lang="pt-PT" sz="1400" dirty="0" smtClean="0"/>
          </a:p>
          <a:p>
            <a:endParaRPr lang="pt-PT" dirty="0"/>
          </a:p>
        </p:txBody>
      </p:sp>
    </p:spTree>
    <p:extLst>
      <p:ext uri="{BB962C8B-B14F-4D97-AF65-F5344CB8AC3E}">
        <p14:creationId xmlns:p14="http://schemas.microsoft.com/office/powerpoint/2010/main" xmlns="" val="4293477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en-US" smtClean="0">
                <a:ea typeface="ＭＳ Ｐゴシック" panose="020B0600070205080204" pitchFamily="34" charset="-128"/>
              </a:rPr>
              <a:t>Notes to trainer: Ask attendees to go to relevant page of the protocol so that they can look at the data collection form at the same time as you go through the data items</a:t>
            </a:r>
          </a:p>
          <a:p>
            <a:endParaRPr lang="en-GB" altLang="en-US" smtClean="0">
              <a:ea typeface="ＭＳ Ｐゴシック" panose="020B0600070205080204" pitchFamily="34" charset="-128"/>
            </a:endParaRPr>
          </a:p>
        </p:txBody>
      </p:sp>
    </p:spTree>
    <p:extLst>
      <p:ext uri="{BB962C8B-B14F-4D97-AF65-F5344CB8AC3E}">
        <p14:creationId xmlns:p14="http://schemas.microsoft.com/office/powerpoint/2010/main" xmlns="" val="3138160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en-US" dirty="0" err="1" smtClean="0">
                <a:ea typeface="ＭＳ Ｐゴシック" panose="020B0600070205080204" pitchFamily="34" charset="-128"/>
              </a:rPr>
              <a:t>Considerar</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qts</a:t>
            </a:r>
            <a:r>
              <a:rPr lang="en-GB" altLang="en-US" dirty="0" smtClean="0">
                <a:ea typeface="ＭＳ Ｐゴシック" panose="020B0600070205080204" pitchFamily="34" charset="-128"/>
              </a:rPr>
              <a:t> camas de </a:t>
            </a:r>
            <a:r>
              <a:rPr lang="en-GB" altLang="en-US" dirty="0" err="1" smtClean="0">
                <a:ea typeface="ＭＳ Ｐゴシック" panose="020B0600070205080204" pitchFamily="34" charset="-128"/>
              </a:rPr>
              <a:t>agudos</a:t>
            </a:r>
            <a:endParaRPr lang="en-GB" altLang="en-US" dirty="0" smtClean="0">
              <a:ea typeface="ＭＳ Ｐゴシック" panose="020B0600070205080204" pitchFamily="34" charset="-128"/>
            </a:endParaRPr>
          </a:p>
        </p:txBody>
      </p:sp>
      <p:sp>
        <p:nvSpPr>
          <p:cNvPr id="34820" name="Slide Number Placeholder 3"/>
          <p:cNvSpPr>
            <a:spLocks noGrp="1"/>
          </p:cNvSpPr>
          <p:nvPr>
            <p:ph type="sldNum" sz="quarter" idx="4294967295"/>
          </p:nvPr>
        </p:nvSpPr>
        <p:spPr bwMode="auto">
          <a:xfrm>
            <a:off x="3976688" y="8842375"/>
            <a:ext cx="3044825" cy="46513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Times" panose="02020603050405020304" pitchFamily="18" charset="0"/>
                <a:ea typeface="ＭＳ Ｐゴシック" panose="020B0600070205080204" pitchFamily="34" charset="-128"/>
              </a:defRPr>
            </a:lvl1pPr>
            <a:lvl2pPr marL="742950" indent="-285750">
              <a:spcBef>
                <a:spcPct val="30000"/>
              </a:spcBef>
              <a:defRPr sz="1200">
                <a:solidFill>
                  <a:schemeClr val="tx1"/>
                </a:solidFill>
                <a:latin typeface="Times" panose="02020603050405020304" pitchFamily="18" charset="0"/>
                <a:ea typeface="ＭＳ Ｐゴシック" panose="020B0600070205080204" pitchFamily="34" charset="-128"/>
              </a:defRPr>
            </a:lvl2pPr>
            <a:lvl3pPr marL="1143000" indent="-228600">
              <a:spcBef>
                <a:spcPct val="30000"/>
              </a:spcBef>
              <a:defRPr sz="1200">
                <a:solidFill>
                  <a:schemeClr val="tx1"/>
                </a:solidFill>
                <a:latin typeface="Times" panose="02020603050405020304" pitchFamily="18" charset="0"/>
                <a:ea typeface="ＭＳ Ｐゴシック" panose="020B0600070205080204" pitchFamily="34" charset="-128"/>
              </a:defRPr>
            </a:lvl3pPr>
            <a:lvl4pPr marL="1600200" indent="-228600">
              <a:spcBef>
                <a:spcPct val="30000"/>
              </a:spcBef>
              <a:defRPr sz="1200">
                <a:solidFill>
                  <a:schemeClr val="tx1"/>
                </a:solidFill>
                <a:latin typeface="Times" panose="02020603050405020304" pitchFamily="18" charset="0"/>
                <a:ea typeface="ＭＳ Ｐゴシック" panose="020B0600070205080204" pitchFamily="34" charset="-128"/>
              </a:defRPr>
            </a:lvl4pPr>
            <a:lvl5pPr marL="2057400" indent="-228600">
              <a:spcBef>
                <a:spcPct val="30000"/>
              </a:spcBef>
              <a:defRPr sz="1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9pPr>
          </a:lstStyle>
          <a:p>
            <a:pPr>
              <a:spcBef>
                <a:spcPct val="0"/>
              </a:spcBef>
            </a:pPr>
            <a:fld id="{E2426CD5-E3E2-4DC1-B29B-5F657B43E701}" type="slidenum">
              <a:rPr lang="en-US" altLang="en-US" sz="1400">
                <a:latin typeface="Tahoma" panose="020B0604030504040204" pitchFamily="34" charset="0"/>
              </a:rPr>
              <a:pPr>
                <a:spcBef>
                  <a:spcPct val="0"/>
                </a:spcBef>
              </a:pPr>
              <a:t>10</a:t>
            </a:fld>
            <a:endParaRPr lang="en-US" altLang="en-US" sz="1400">
              <a:latin typeface="Tahoma" panose="020B0604030504040204" pitchFamily="34" charset="0"/>
            </a:endParaRPr>
          </a:p>
        </p:txBody>
      </p:sp>
    </p:spTree>
    <p:extLst>
      <p:ext uri="{BB962C8B-B14F-4D97-AF65-F5344CB8AC3E}">
        <p14:creationId xmlns:p14="http://schemas.microsoft.com/office/powerpoint/2010/main" xmlns="" val="568567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dirty="0" smtClean="0">
              <a:ea typeface="ＭＳ Ｐゴシック" panose="020B0600070205080204" pitchFamily="34" charset="-128"/>
            </a:endParaRPr>
          </a:p>
        </p:txBody>
      </p:sp>
    </p:spTree>
    <p:extLst>
      <p:ext uri="{BB962C8B-B14F-4D97-AF65-F5344CB8AC3E}">
        <p14:creationId xmlns:p14="http://schemas.microsoft.com/office/powerpoint/2010/main" xmlns="" val="4163656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ltLang="en-US" smtClean="0">
              <a:ea typeface="ＭＳ Ｐゴシック" panose="020B0600070205080204" pitchFamily="34" charset="-128"/>
            </a:endParaRPr>
          </a:p>
        </p:txBody>
      </p:sp>
      <p:sp>
        <p:nvSpPr>
          <p:cNvPr id="36868" name="Slide Number Placeholder 3"/>
          <p:cNvSpPr>
            <a:spLocks noGrp="1"/>
          </p:cNvSpPr>
          <p:nvPr>
            <p:ph type="sldNum" sz="quarter" idx="4294967295"/>
          </p:nvPr>
        </p:nvSpPr>
        <p:spPr bwMode="auto">
          <a:xfrm>
            <a:off x="3976688" y="8842375"/>
            <a:ext cx="3044825" cy="46513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Times" panose="02020603050405020304" pitchFamily="18" charset="0"/>
                <a:ea typeface="ＭＳ Ｐゴシック" panose="020B0600070205080204" pitchFamily="34" charset="-128"/>
              </a:defRPr>
            </a:lvl1pPr>
            <a:lvl2pPr marL="742950" indent="-285750">
              <a:spcBef>
                <a:spcPct val="30000"/>
              </a:spcBef>
              <a:defRPr sz="1200">
                <a:solidFill>
                  <a:schemeClr val="tx1"/>
                </a:solidFill>
                <a:latin typeface="Times" panose="02020603050405020304" pitchFamily="18" charset="0"/>
                <a:ea typeface="ＭＳ Ｐゴシック" panose="020B0600070205080204" pitchFamily="34" charset="-128"/>
              </a:defRPr>
            </a:lvl2pPr>
            <a:lvl3pPr marL="1143000" indent="-228600">
              <a:spcBef>
                <a:spcPct val="30000"/>
              </a:spcBef>
              <a:defRPr sz="1200">
                <a:solidFill>
                  <a:schemeClr val="tx1"/>
                </a:solidFill>
                <a:latin typeface="Times" panose="02020603050405020304" pitchFamily="18" charset="0"/>
                <a:ea typeface="ＭＳ Ｐゴシック" panose="020B0600070205080204" pitchFamily="34" charset="-128"/>
              </a:defRPr>
            </a:lvl3pPr>
            <a:lvl4pPr marL="1600200" indent="-228600">
              <a:spcBef>
                <a:spcPct val="30000"/>
              </a:spcBef>
              <a:defRPr sz="1200">
                <a:solidFill>
                  <a:schemeClr val="tx1"/>
                </a:solidFill>
                <a:latin typeface="Times" panose="02020603050405020304" pitchFamily="18" charset="0"/>
                <a:ea typeface="ＭＳ Ｐゴシック" panose="020B0600070205080204" pitchFamily="34" charset="-128"/>
              </a:defRPr>
            </a:lvl4pPr>
            <a:lvl5pPr marL="2057400" indent="-228600">
              <a:spcBef>
                <a:spcPct val="30000"/>
              </a:spcBef>
              <a:defRPr sz="1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Times" panose="02020603050405020304" pitchFamily="18" charset="0"/>
                <a:ea typeface="ＭＳ Ｐゴシック" panose="020B0600070205080204" pitchFamily="34" charset="-128"/>
              </a:defRPr>
            </a:lvl9pPr>
          </a:lstStyle>
          <a:p>
            <a:pPr>
              <a:spcBef>
                <a:spcPct val="0"/>
              </a:spcBef>
            </a:pPr>
            <a:fld id="{36C1A409-6F93-4E2D-B68E-A87B19A0C04F}" type="slidenum">
              <a:rPr lang="en-US" altLang="en-US" sz="1400">
                <a:latin typeface="Tahoma" panose="020B0604030504040204" pitchFamily="34" charset="0"/>
              </a:rPr>
              <a:pPr>
                <a:spcBef>
                  <a:spcPct val="0"/>
                </a:spcBef>
              </a:pPr>
              <a:t>14</a:t>
            </a:fld>
            <a:endParaRPr lang="en-US" altLang="en-US" sz="1400">
              <a:latin typeface="Tahoma" panose="020B0604030504040204" pitchFamily="34" charset="0"/>
            </a:endParaRPr>
          </a:p>
        </p:txBody>
      </p:sp>
    </p:spTree>
    <p:extLst>
      <p:ext uri="{BB962C8B-B14F-4D97-AF65-F5344CB8AC3E}">
        <p14:creationId xmlns:p14="http://schemas.microsoft.com/office/powerpoint/2010/main" xmlns="" val="2253536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resentation_Template_Title_new"/>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4288"/>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2"/>
          <p:cNvPicPr>
            <a:picLocks noChangeArrowheads="1"/>
          </p:cNvPicPr>
          <p:nvPr/>
        </p:nvPicPr>
        <p:blipFill>
          <a:blip r:embed="rId3" cstate="print">
            <a:clrChange>
              <a:clrFrom>
                <a:srgbClr val="FFFFFF"/>
              </a:clrFrom>
              <a:clrTo>
                <a:srgbClr val="FFFFFF">
                  <a:alpha val="0"/>
                </a:srgbClr>
              </a:clrTo>
            </a:clrChange>
            <a:lum bright="-6000"/>
            <a:extLst>
              <a:ext uri="{28A0092B-C50C-407E-A947-70E740481C1C}">
                <a14:useLocalDpi xmlns:a14="http://schemas.microsoft.com/office/drawing/2010/main" xmlns="" val="0"/>
              </a:ext>
            </a:extLst>
          </a:blip>
          <a:srcRect/>
          <a:stretch>
            <a:fillRect/>
          </a:stretch>
        </p:blipFill>
        <p:spPr bwMode="auto">
          <a:xfrm>
            <a:off x="7423150" y="504825"/>
            <a:ext cx="1263650" cy="1136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1250" name="Rectangle 2"/>
          <p:cNvSpPr>
            <a:spLocks noGrp="1" noChangeArrowheads="1"/>
          </p:cNvSpPr>
          <p:nvPr>
            <p:ph type="ctrTitle"/>
          </p:nvPr>
        </p:nvSpPr>
        <p:spPr>
          <a:xfrm>
            <a:off x="323850" y="3598863"/>
            <a:ext cx="8456613" cy="514350"/>
          </a:xfrm>
        </p:spPr>
        <p:txBody>
          <a:bodyPr/>
          <a:lstStyle>
            <a:lvl1pPr>
              <a:defRPr sz="3200" b="0">
                <a:solidFill>
                  <a:schemeClr val="bg1"/>
                </a:solidFill>
              </a:defRPr>
            </a:lvl1pPr>
          </a:lstStyle>
          <a:p>
            <a:r>
              <a:rPr lang="en-GB"/>
              <a:t>Click to edit Master title style</a:t>
            </a:r>
          </a:p>
        </p:txBody>
      </p:sp>
      <p:sp>
        <p:nvSpPr>
          <p:cNvPr id="181251" name="Rectangle 3"/>
          <p:cNvSpPr>
            <a:spLocks noGrp="1" noChangeArrowheads="1"/>
          </p:cNvSpPr>
          <p:nvPr>
            <p:ph type="subTitle" idx="1"/>
          </p:nvPr>
        </p:nvSpPr>
        <p:spPr>
          <a:xfrm>
            <a:off x="323850" y="4318000"/>
            <a:ext cx="8456613" cy="1006475"/>
          </a:xfrm>
        </p:spPr>
        <p:txBody>
          <a:bodyPr/>
          <a:lstStyle>
            <a:lvl1pPr marL="0" indent="0">
              <a:buFont typeface="Wingdings" pitchFamily="2" charset="2"/>
              <a:buNone/>
              <a:defRPr sz="4000" b="1">
                <a:solidFill>
                  <a:schemeClr val="bg1"/>
                </a:solidFill>
              </a:defRPr>
            </a:lvl1pPr>
          </a:lstStyle>
          <a:p>
            <a:r>
              <a:rPr lang="en-GB"/>
              <a:t>Click to edit Master subtitle style</a:t>
            </a:r>
          </a:p>
        </p:txBody>
      </p:sp>
    </p:spTree>
    <p:extLst>
      <p:ext uri="{BB962C8B-B14F-4D97-AF65-F5344CB8AC3E}">
        <p14:creationId xmlns:p14="http://schemas.microsoft.com/office/powerpoint/2010/main" xmlns="" val="1272218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908259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142875"/>
            <a:ext cx="2130425" cy="60991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23850" y="142875"/>
            <a:ext cx="6243638" cy="6099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021501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23850" y="142875"/>
            <a:ext cx="8229600" cy="82232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323850" y="1079500"/>
            <a:ext cx="8526463" cy="5162550"/>
          </a:xfrm>
        </p:spPr>
        <p:txBody>
          <a:bodyPr/>
          <a:lstStyle/>
          <a:p>
            <a:pPr lvl="0"/>
            <a:endParaRPr lang="en-GB" noProof="0" smtClean="0"/>
          </a:p>
        </p:txBody>
      </p:sp>
    </p:spTree>
    <p:extLst>
      <p:ext uri="{BB962C8B-B14F-4D97-AF65-F5344CB8AC3E}">
        <p14:creationId xmlns:p14="http://schemas.microsoft.com/office/powerpoint/2010/main" xmlns="" val="3301786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smtClean="0"/>
              <a:t>Click to edit Master subtitle style</a:t>
            </a:r>
            <a:endParaRPr lang="en-US"/>
          </a:p>
        </p:txBody>
      </p:sp>
    </p:spTree>
    <p:extLst>
      <p:ext uri="{BB962C8B-B14F-4D97-AF65-F5344CB8AC3E}">
        <p14:creationId xmlns:p14="http://schemas.microsoft.com/office/powerpoint/2010/main" xmlns="" val="2757972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E1A1FF5C-9BDB-4063-9E80-402A2CED5E1B}" type="slidenum">
              <a:rPr lang="en-US" altLang="en-US"/>
              <a:pPr/>
              <a:t>‹nº›</a:t>
            </a:fld>
            <a:endParaRPr lang="en-US" altLang="en-US"/>
          </a:p>
        </p:txBody>
      </p:sp>
    </p:spTree>
    <p:extLst>
      <p:ext uri="{BB962C8B-B14F-4D97-AF65-F5344CB8AC3E}">
        <p14:creationId xmlns:p14="http://schemas.microsoft.com/office/powerpoint/2010/main" xmlns="" val="2028645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xmlns="" val="4212710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601294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2291459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23850" y="4318000"/>
            <a:ext cx="4151313" cy="1198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7563" y="4318000"/>
            <a:ext cx="4152900" cy="1198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805613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90655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6994814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119744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87287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2959993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190143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691453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3598863"/>
            <a:ext cx="2112963" cy="19177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23850" y="3598863"/>
            <a:ext cx="6191250" cy="191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627803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2017414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23850" y="1079500"/>
            <a:ext cx="418623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62488" y="1079500"/>
            <a:ext cx="4187825"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901552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79581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524190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49993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924969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399640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5.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Presentation_Template_Innerpage_new"/>
          <p:cNvPicPr>
            <a:picLocks noChangeAspect="1" noChangeArrowheads="1"/>
          </p:cNvPicPr>
          <p:nvPr/>
        </p:nvPicPr>
        <p:blipFill>
          <a:blip r:embed="rId16" cstate="print">
            <a:extLst>
              <a:ext uri="{28A0092B-C50C-407E-A947-70E740481C1C}">
                <a14:useLocalDpi xmlns:a14="http://schemas.microsoft.com/office/drawing/2010/main" xmlns="" val="0"/>
              </a:ext>
            </a:extLst>
          </a:blip>
          <a:srcRect t="45416"/>
          <a:stretch>
            <a:fillRect/>
          </a:stretch>
        </p:blipFill>
        <p:spPr bwMode="auto">
          <a:xfrm>
            <a:off x="0" y="3114675"/>
            <a:ext cx="9144000"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10"/>
          <p:cNvPicPr>
            <a:picLocks noChangeArrowheads="1"/>
          </p:cNvPicPr>
          <p:nvPr/>
        </p:nvPicPr>
        <p:blipFill>
          <a:blip r:embed="rId17" cstate="print">
            <a:clrChange>
              <a:clrFrom>
                <a:srgbClr val="FFFFFF"/>
              </a:clrFrom>
              <a:clrTo>
                <a:srgbClr val="FFFFFF">
                  <a:alpha val="0"/>
                </a:srgbClr>
              </a:clrTo>
            </a:clrChange>
            <a:lum bright="-6000"/>
            <a:extLst>
              <a:ext uri="{28A0092B-C50C-407E-A947-70E740481C1C}">
                <a14:useLocalDpi xmlns:a14="http://schemas.microsoft.com/office/drawing/2010/main" xmlns="" val="0"/>
              </a:ext>
            </a:extLst>
          </a:blip>
          <a:srcRect/>
          <a:stretch>
            <a:fillRect/>
          </a:stretch>
        </p:blipFill>
        <p:spPr bwMode="auto">
          <a:xfrm>
            <a:off x="8096250" y="107950"/>
            <a:ext cx="882650" cy="793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323850" y="142875"/>
            <a:ext cx="8229600"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Click to edit Master title style</a:t>
            </a:r>
          </a:p>
        </p:txBody>
      </p:sp>
      <p:sp>
        <p:nvSpPr>
          <p:cNvPr id="1029" name="Rectangle 3"/>
          <p:cNvSpPr>
            <a:spLocks noGrp="1" noChangeArrowheads="1"/>
          </p:cNvSpPr>
          <p:nvPr>
            <p:ph type="body" idx="1"/>
          </p:nvPr>
        </p:nvSpPr>
        <p:spPr bwMode="auto">
          <a:xfrm>
            <a:off x="323850" y="1079500"/>
            <a:ext cx="8526463" cy="5162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Click to edit Master text styles</a:t>
            </a:r>
          </a:p>
        </p:txBody>
      </p:sp>
    </p:spTree>
  </p:cSld>
  <p:clrMap bg1="lt1" tx1="dk1" bg2="lt2" tx2="dk2" accent1="accent1" accent2="accent2" accent3="accent3" accent4="accent4" accent5="accent5" accent6="accent6" hlink="hlink" folHlink="folHlink"/>
  <p:sldLayoutIdLst>
    <p:sldLayoutId id="2147484210"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 id="2147484197" r:id="rId12"/>
    <p:sldLayoutId id="2147484198" r:id="rId13"/>
    <p:sldLayoutId id="2147484211" r:id="rId14"/>
  </p:sldLayoutIdLst>
  <p:txStyles>
    <p:titleStyle>
      <a:lvl1pPr algn="l" rtl="0" eaLnBrk="0" fontAlgn="base" hangingPunct="0">
        <a:lnSpc>
          <a:spcPct val="90000"/>
        </a:lnSpc>
        <a:spcBef>
          <a:spcPct val="0"/>
        </a:spcBef>
        <a:spcAft>
          <a:spcPct val="0"/>
        </a:spcAft>
        <a:defRPr sz="2800" b="1">
          <a:solidFill>
            <a:srgbClr val="333333"/>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2800" b="1">
          <a:solidFill>
            <a:srgbClr val="333333"/>
          </a:solidFill>
          <a:latin typeface="Tahoma" pitchFamily="34" charset="0"/>
          <a:ea typeface="ＭＳ Ｐゴシック" charset="-128"/>
          <a:cs typeface="ＭＳ Ｐゴシック" charset="-128"/>
        </a:defRPr>
      </a:lvl2pPr>
      <a:lvl3pPr algn="l" rtl="0" eaLnBrk="0" fontAlgn="base" hangingPunct="0">
        <a:lnSpc>
          <a:spcPct val="90000"/>
        </a:lnSpc>
        <a:spcBef>
          <a:spcPct val="0"/>
        </a:spcBef>
        <a:spcAft>
          <a:spcPct val="0"/>
        </a:spcAft>
        <a:defRPr sz="2800" b="1">
          <a:solidFill>
            <a:srgbClr val="333333"/>
          </a:solidFill>
          <a:latin typeface="Tahoma" pitchFamily="34" charset="0"/>
          <a:ea typeface="ＭＳ Ｐゴシック" charset="-128"/>
          <a:cs typeface="ＭＳ Ｐゴシック" charset="-128"/>
        </a:defRPr>
      </a:lvl3pPr>
      <a:lvl4pPr algn="l" rtl="0" eaLnBrk="0" fontAlgn="base" hangingPunct="0">
        <a:lnSpc>
          <a:spcPct val="90000"/>
        </a:lnSpc>
        <a:spcBef>
          <a:spcPct val="0"/>
        </a:spcBef>
        <a:spcAft>
          <a:spcPct val="0"/>
        </a:spcAft>
        <a:defRPr sz="2800" b="1">
          <a:solidFill>
            <a:srgbClr val="333333"/>
          </a:solidFill>
          <a:latin typeface="Tahoma" pitchFamily="34" charset="0"/>
          <a:ea typeface="ＭＳ Ｐゴシック" charset="-128"/>
          <a:cs typeface="ＭＳ Ｐゴシック" charset="-128"/>
        </a:defRPr>
      </a:lvl4pPr>
      <a:lvl5pPr algn="l" rtl="0" eaLnBrk="0" fontAlgn="base" hangingPunct="0">
        <a:lnSpc>
          <a:spcPct val="90000"/>
        </a:lnSpc>
        <a:spcBef>
          <a:spcPct val="0"/>
        </a:spcBef>
        <a:spcAft>
          <a:spcPct val="0"/>
        </a:spcAft>
        <a:defRPr sz="2800" b="1">
          <a:solidFill>
            <a:srgbClr val="333333"/>
          </a:solidFill>
          <a:latin typeface="Tahoma" pitchFamily="34" charset="0"/>
          <a:ea typeface="ＭＳ Ｐゴシック" charset="-128"/>
          <a:cs typeface="ＭＳ Ｐゴシック" charset="-128"/>
        </a:defRPr>
      </a:lvl5pPr>
      <a:lvl6pPr marL="457200" algn="l" rtl="0" fontAlgn="base">
        <a:lnSpc>
          <a:spcPct val="90000"/>
        </a:lnSpc>
        <a:spcBef>
          <a:spcPct val="0"/>
        </a:spcBef>
        <a:spcAft>
          <a:spcPct val="0"/>
        </a:spcAft>
        <a:defRPr sz="2800" b="1">
          <a:solidFill>
            <a:srgbClr val="333333"/>
          </a:solidFill>
          <a:latin typeface="Tahoma" pitchFamily="34" charset="0"/>
        </a:defRPr>
      </a:lvl6pPr>
      <a:lvl7pPr marL="914400" algn="l" rtl="0" fontAlgn="base">
        <a:lnSpc>
          <a:spcPct val="90000"/>
        </a:lnSpc>
        <a:spcBef>
          <a:spcPct val="0"/>
        </a:spcBef>
        <a:spcAft>
          <a:spcPct val="0"/>
        </a:spcAft>
        <a:defRPr sz="2800" b="1">
          <a:solidFill>
            <a:srgbClr val="333333"/>
          </a:solidFill>
          <a:latin typeface="Tahoma" pitchFamily="34" charset="0"/>
        </a:defRPr>
      </a:lvl7pPr>
      <a:lvl8pPr marL="1371600" algn="l" rtl="0" fontAlgn="base">
        <a:lnSpc>
          <a:spcPct val="90000"/>
        </a:lnSpc>
        <a:spcBef>
          <a:spcPct val="0"/>
        </a:spcBef>
        <a:spcAft>
          <a:spcPct val="0"/>
        </a:spcAft>
        <a:defRPr sz="2800" b="1">
          <a:solidFill>
            <a:srgbClr val="333333"/>
          </a:solidFill>
          <a:latin typeface="Tahoma" pitchFamily="34" charset="0"/>
        </a:defRPr>
      </a:lvl8pPr>
      <a:lvl9pPr marL="1828800" algn="l" rtl="0" fontAlgn="base">
        <a:lnSpc>
          <a:spcPct val="90000"/>
        </a:lnSpc>
        <a:spcBef>
          <a:spcPct val="0"/>
        </a:spcBef>
        <a:spcAft>
          <a:spcPct val="0"/>
        </a:spcAft>
        <a:defRPr sz="2800" b="1">
          <a:solidFill>
            <a:srgbClr val="333333"/>
          </a:solidFill>
          <a:latin typeface="Tahoma" pitchFamily="34" charset="0"/>
        </a:defRPr>
      </a:lvl9pPr>
    </p:titleStyle>
    <p:bodyStyle>
      <a:lvl1pPr marL="269875" indent="-269875" algn="l" rtl="0" eaLnBrk="0" fontAlgn="base" hangingPunct="0">
        <a:lnSpc>
          <a:spcPct val="90000"/>
        </a:lnSpc>
        <a:spcBef>
          <a:spcPct val="0"/>
        </a:spcBef>
        <a:spcAft>
          <a:spcPct val="25000"/>
        </a:spcAft>
        <a:buFont typeface="Wingdings" panose="05000000000000000000" pitchFamily="2" charset="2"/>
        <a:buChar char="§"/>
        <a:defRPr sz="2400">
          <a:solidFill>
            <a:schemeClr val="tx1"/>
          </a:solidFill>
          <a:latin typeface="+mn-lt"/>
          <a:ea typeface="ＭＳ Ｐゴシック" charset="-128"/>
          <a:cs typeface="ＭＳ Ｐゴシック" charset="-128"/>
        </a:defRPr>
      </a:lvl1pPr>
      <a:lvl2pPr marL="714375" indent="-265113" algn="l" rtl="0" eaLnBrk="0" fontAlgn="base" hangingPunct="0">
        <a:lnSpc>
          <a:spcPct val="90000"/>
        </a:lnSpc>
        <a:spcBef>
          <a:spcPct val="0"/>
        </a:spcBef>
        <a:spcAft>
          <a:spcPct val="25000"/>
        </a:spcAft>
        <a:buChar char="–"/>
        <a:defRPr sz="2400">
          <a:solidFill>
            <a:schemeClr val="tx1"/>
          </a:solidFill>
          <a:latin typeface="+mn-lt"/>
          <a:ea typeface="ＭＳ Ｐゴシック" charset="-128"/>
        </a:defRPr>
      </a:lvl2pPr>
      <a:lvl3pPr marL="1150938" indent="-228600" algn="l" rtl="0" eaLnBrk="0" fontAlgn="base" hangingPunct="0">
        <a:spcBef>
          <a:spcPct val="20000"/>
        </a:spcBef>
        <a:spcAft>
          <a:spcPct val="0"/>
        </a:spcAft>
        <a:defRPr>
          <a:solidFill>
            <a:schemeClr val="tx1"/>
          </a:solidFill>
          <a:latin typeface="+mn-lt"/>
          <a:ea typeface="ＭＳ Ｐゴシック" charset="-128"/>
        </a:defRPr>
      </a:lvl3pPr>
      <a:lvl4pPr marL="1600200" indent="-228600" algn="l" rtl="0" eaLnBrk="0" fontAlgn="base" hangingPunct="0">
        <a:spcBef>
          <a:spcPct val="20000"/>
        </a:spcBef>
        <a:spcAft>
          <a:spcPct val="0"/>
        </a:spcAft>
        <a:defRPr sz="16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1600">
          <a:solidFill>
            <a:schemeClr val="tx1"/>
          </a:solidFill>
          <a:latin typeface="+mn-lt"/>
          <a:ea typeface="ＭＳ Ｐゴシック" charset="-128"/>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Presentation_Template_Section_new"/>
          <p:cNvPicPr>
            <a:picLocks noChangeAspect="1" noChangeArrowheads="1"/>
          </p:cNvPicPr>
          <p:nvPr/>
        </p:nvPicPr>
        <p:blipFill>
          <a:blip r:embed="rId13" cstate="print">
            <a:extLst>
              <a:ext uri="{28A0092B-C50C-407E-A947-70E740481C1C}">
                <a14:useLocalDpi xmlns:a14="http://schemas.microsoft.com/office/drawing/2010/main" xmlns="" val="0"/>
              </a:ext>
            </a:extLst>
          </a:blip>
          <a:srcRect t="46065"/>
          <a:stretch>
            <a:fillRect/>
          </a:stretch>
        </p:blipFill>
        <p:spPr bwMode="auto">
          <a:xfrm>
            <a:off x="0" y="3170238"/>
            <a:ext cx="9144000" cy="3698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Picture 8"/>
          <p:cNvPicPr>
            <a:picLocks noChangeArrowheads="1"/>
          </p:cNvPicPr>
          <p:nvPr/>
        </p:nvPicPr>
        <p:blipFill>
          <a:blip r:embed="rId14" cstate="print">
            <a:clrChange>
              <a:clrFrom>
                <a:srgbClr val="FFFFFF"/>
              </a:clrFrom>
              <a:clrTo>
                <a:srgbClr val="FFFFFF">
                  <a:alpha val="0"/>
                </a:srgbClr>
              </a:clrTo>
            </a:clrChange>
            <a:lum bright="-6000"/>
            <a:extLst>
              <a:ext uri="{28A0092B-C50C-407E-A947-70E740481C1C}">
                <a14:useLocalDpi xmlns:a14="http://schemas.microsoft.com/office/drawing/2010/main" xmlns="" val="0"/>
              </a:ext>
            </a:extLst>
          </a:blip>
          <a:srcRect/>
          <a:stretch>
            <a:fillRect/>
          </a:stretch>
        </p:blipFill>
        <p:spPr bwMode="auto">
          <a:xfrm>
            <a:off x="8096250" y="107950"/>
            <a:ext cx="882650" cy="793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9"/>
          <p:cNvSpPr>
            <a:spLocks noGrp="1" noChangeArrowheads="1"/>
          </p:cNvSpPr>
          <p:nvPr>
            <p:ph type="body" idx="1"/>
          </p:nvPr>
        </p:nvSpPr>
        <p:spPr bwMode="auto">
          <a:xfrm>
            <a:off x="323850" y="4318000"/>
            <a:ext cx="8456613" cy="119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Click to edit Master text styles</a:t>
            </a:r>
          </a:p>
        </p:txBody>
      </p:sp>
      <p:sp>
        <p:nvSpPr>
          <p:cNvPr id="2053" name="Rectangle 10"/>
          <p:cNvSpPr>
            <a:spLocks noGrp="1" noChangeArrowheads="1"/>
          </p:cNvSpPr>
          <p:nvPr>
            <p:ph type="title"/>
          </p:nvPr>
        </p:nvSpPr>
        <p:spPr bwMode="auto">
          <a:xfrm>
            <a:off x="323850" y="3598863"/>
            <a:ext cx="8456613" cy="550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199" r:id="rId1"/>
    <p:sldLayoutId id="2147484200" r:id="rId2"/>
    <p:sldLayoutId id="2147484201" r:id="rId3"/>
    <p:sldLayoutId id="2147484202" r:id="rId4"/>
    <p:sldLayoutId id="2147484203" r:id="rId5"/>
    <p:sldLayoutId id="2147484204" r:id="rId6"/>
    <p:sldLayoutId id="2147484205" r:id="rId7"/>
    <p:sldLayoutId id="2147484206" r:id="rId8"/>
    <p:sldLayoutId id="2147484207" r:id="rId9"/>
    <p:sldLayoutId id="2147484208" r:id="rId10"/>
    <p:sldLayoutId id="2147484209" r:id="rId11"/>
  </p:sldLayoutIdLst>
  <p:txStyles>
    <p:titleStyle>
      <a:lvl1pPr algn="l" rtl="0" eaLnBrk="0" fontAlgn="base" hangingPunct="0">
        <a:lnSpc>
          <a:spcPct val="90000"/>
        </a:lnSpc>
        <a:spcBef>
          <a:spcPct val="0"/>
        </a:spcBef>
        <a:spcAft>
          <a:spcPct val="0"/>
        </a:spcAft>
        <a:defRPr sz="3200">
          <a:solidFill>
            <a:schemeClr val="bg1"/>
          </a:solidFill>
          <a:latin typeface="+mj-lt"/>
          <a:ea typeface="ＭＳ Ｐゴシック" charset="-128"/>
          <a:cs typeface="ＭＳ Ｐゴシック" charset="-128"/>
        </a:defRPr>
      </a:lvl1pPr>
      <a:lvl2pPr algn="l" rtl="0" eaLnBrk="0" fontAlgn="base" hangingPunct="0">
        <a:lnSpc>
          <a:spcPct val="90000"/>
        </a:lnSpc>
        <a:spcBef>
          <a:spcPct val="0"/>
        </a:spcBef>
        <a:spcAft>
          <a:spcPct val="0"/>
        </a:spcAft>
        <a:defRPr sz="3200">
          <a:solidFill>
            <a:schemeClr val="bg1"/>
          </a:solidFill>
          <a:latin typeface="Tahoma" pitchFamily="34" charset="0"/>
          <a:ea typeface="ＭＳ Ｐゴシック" charset="-128"/>
          <a:cs typeface="ＭＳ Ｐゴシック" charset="-128"/>
        </a:defRPr>
      </a:lvl2pPr>
      <a:lvl3pPr algn="l" rtl="0" eaLnBrk="0" fontAlgn="base" hangingPunct="0">
        <a:lnSpc>
          <a:spcPct val="90000"/>
        </a:lnSpc>
        <a:spcBef>
          <a:spcPct val="0"/>
        </a:spcBef>
        <a:spcAft>
          <a:spcPct val="0"/>
        </a:spcAft>
        <a:defRPr sz="3200">
          <a:solidFill>
            <a:schemeClr val="bg1"/>
          </a:solidFill>
          <a:latin typeface="Tahoma" pitchFamily="34" charset="0"/>
          <a:ea typeface="ＭＳ Ｐゴシック" charset="-128"/>
          <a:cs typeface="ＭＳ Ｐゴシック" charset="-128"/>
        </a:defRPr>
      </a:lvl3pPr>
      <a:lvl4pPr algn="l" rtl="0" eaLnBrk="0" fontAlgn="base" hangingPunct="0">
        <a:lnSpc>
          <a:spcPct val="90000"/>
        </a:lnSpc>
        <a:spcBef>
          <a:spcPct val="0"/>
        </a:spcBef>
        <a:spcAft>
          <a:spcPct val="0"/>
        </a:spcAft>
        <a:defRPr sz="3200">
          <a:solidFill>
            <a:schemeClr val="bg1"/>
          </a:solidFill>
          <a:latin typeface="Tahoma" pitchFamily="34" charset="0"/>
          <a:ea typeface="ＭＳ Ｐゴシック" charset="-128"/>
          <a:cs typeface="ＭＳ Ｐゴシック" charset="-128"/>
        </a:defRPr>
      </a:lvl4pPr>
      <a:lvl5pPr algn="l" rtl="0" eaLnBrk="0" fontAlgn="base" hangingPunct="0">
        <a:lnSpc>
          <a:spcPct val="90000"/>
        </a:lnSpc>
        <a:spcBef>
          <a:spcPct val="0"/>
        </a:spcBef>
        <a:spcAft>
          <a:spcPct val="0"/>
        </a:spcAft>
        <a:defRPr sz="3200">
          <a:solidFill>
            <a:schemeClr val="bg1"/>
          </a:solidFill>
          <a:latin typeface="Tahoma" pitchFamily="34" charset="0"/>
          <a:ea typeface="ＭＳ Ｐゴシック" charset="-128"/>
          <a:cs typeface="ＭＳ Ｐゴシック" charset="-128"/>
        </a:defRPr>
      </a:lvl5pPr>
      <a:lvl6pPr marL="457200" algn="l" rtl="0" fontAlgn="base">
        <a:lnSpc>
          <a:spcPct val="90000"/>
        </a:lnSpc>
        <a:spcBef>
          <a:spcPct val="0"/>
        </a:spcBef>
        <a:spcAft>
          <a:spcPct val="0"/>
        </a:spcAft>
        <a:defRPr sz="3200">
          <a:solidFill>
            <a:schemeClr val="bg1"/>
          </a:solidFill>
          <a:latin typeface="Tahoma" pitchFamily="34" charset="0"/>
        </a:defRPr>
      </a:lvl6pPr>
      <a:lvl7pPr marL="914400" algn="l" rtl="0" fontAlgn="base">
        <a:lnSpc>
          <a:spcPct val="90000"/>
        </a:lnSpc>
        <a:spcBef>
          <a:spcPct val="0"/>
        </a:spcBef>
        <a:spcAft>
          <a:spcPct val="0"/>
        </a:spcAft>
        <a:defRPr sz="3200">
          <a:solidFill>
            <a:schemeClr val="bg1"/>
          </a:solidFill>
          <a:latin typeface="Tahoma" pitchFamily="34" charset="0"/>
        </a:defRPr>
      </a:lvl7pPr>
      <a:lvl8pPr marL="1371600" algn="l" rtl="0" fontAlgn="base">
        <a:lnSpc>
          <a:spcPct val="90000"/>
        </a:lnSpc>
        <a:spcBef>
          <a:spcPct val="0"/>
        </a:spcBef>
        <a:spcAft>
          <a:spcPct val="0"/>
        </a:spcAft>
        <a:defRPr sz="3200">
          <a:solidFill>
            <a:schemeClr val="bg1"/>
          </a:solidFill>
          <a:latin typeface="Tahoma" pitchFamily="34" charset="0"/>
        </a:defRPr>
      </a:lvl8pPr>
      <a:lvl9pPr marL="1828800" algn="l" rtl="0" fontAlgn="base">
        <a:lnSpc>
          <a:spcPct val="90000"/>
        </a:lnSpc>
        <a:spcBef>
          <a:spcPct val="0"/>
        </a:spcBef>
        <a:spcAft>
          <a:spcPct val="0"/>
        </a:spcAft>
        <a:defRPr sz="3200">
          <a:solidFill>
            <a:schemeClr val="bg1"/>
          </a:solidFill>
          <a:latin typeface="Tahoma" pitchFamily="34" charset="0"/>
        </a:defRPr>
      </a:lvl9pPr>
    </p:titleStyle>
    <p:bodyStyle>
      <a:lvl1pPr marL="342900" indent="-342900" algn="l" rtl="0" eaLnBrk="0" fontAlgn="base" hangingPunct="0">
        <a:lnSpc>
          <a:spcPct val="90000"/>
        </a:lnSpc>
        <a:spcBef>
          <a:spcPct val="0"/>
        </a:spcBef>
        <a:spcAft>
          <a:spcPct val="25000"/>
        </a:spcAft>
        <a:defRPr sz="4000" b="1">
          <a:solidFill>
            <a:schemeClr val="bg1"/>
          </a:solidFill>
          <a:latin typeface="+mn-lt"/>
          <a:ea typeface="ＭＳ Ｐゴシック" charset="-128"/>
          <a:cs typeface="ＭＳ Ｐゴシック" charset="-128"/>
        </a:defRPr>
      </a:lvl1pPr>
      <a:lvl2pPr marL="822325" indent="-285750" algn="l" rtl="0" eaLnBrk="0" fontAlgn="base" hangingPunct="0">
        <a:spcBef>
          <a:spcPct val="20000"/>
        </a:spcBef>
        <a:spcAft>
          <a:spcPct val="0"/>
        </a:spcAft>
        <a:buChar char="–"/>
        <a:defRPr sz="2800">
          <a:solidFill>
            <a:schemeClr val="tx1"/>
          </a:solidFill>
          <a:latin typeface="Arial" charset="0"/>
          <a:ea typeface="ＭＳ Ｐゴシック" charset="-128"/>
        </a:defRPr>
      </a:lvl2pPr>
      <a:lvl3pPr marL="1230313" indent="-228600" algn="l" rtl="0" eaLnBrk="0" fontAlgn="base" hangingPunct="0">
        <a:spcBef>
          <a:spcPct val="20000"/>
        </a:spcBef>
        <a:spcAft>
          <a:spcPct val="0"/>
        </a:spcAft>
        <a:buChar char="•"/>
        <a:defRPr sz="2400">
          <a:solidFill>
            <a:schemeClr val="tx1"/>
          </a:solidFill>
          <a:latin typeface="Arial" charset="0"/>
          <a:ea typeface="ＭＳ Ｐゴシック" charset="-128"/>
        </a:defRPr>
      </a:lvl3pPr>
      <a:lvl4pPr marL="1638300" indent="-228600" algn="l" rtl="0" eaLnBrk="0" fontAlgn="base" hangingPunct="0">
        <a:spcBef>
          <a:spcPct val="20000"/>
        </a:spcBef>
        <a:spcAft>
          <a:spcPct val="0"/>
        </a:spcAft>
        <a:buChar char="–"/>
        <a:defRPr sz="2000">
          <a:solidFill>
            <a:schemeClr val="tx1"/>
          </a:solidFill>
          <a:latin typeface="Arial" charset="0"/>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92100" y="606425"/>
            <a:ext cx="8229600" cy="822325"/>
          </a:xfrm>
        </p:spPr>
        <p:txBody>
          <a:bodyPr/>
          <a:lstStyle/>
          <a:p>
            <a:pPr algn="ctr"/>
            <a:r>
              <a:rPr lang="en-GB" altLang="en-US" sz="3600" smtClean="0">
                <a:ea typeface="ＭＳ Ｐゴシック" panose="020B0600070205080204" pitchFamily="34" charset="-128"/>
              </a:rPr>
              <a:t>Notas para Facilitador</a:t>
            </a:r>
          </a:p>
        </p:txBody>
      </p:sp>
      <p:sp>
        <p:nvSpPr>
          <p:cNvPr id="5123" name="Rectangle 3"/>
          <p:cNvSpPr>
            <a:spLocks noGrp="1" noChangeArrowheads="1"/>
          </p:cNvSpPr>
          <p:nvPr>
            <p:ph type="body" idx="1"/>
          </p:nvPr>
        </p:nvSpPr>
        <p:spPr>
          <a:xfrm>
            <a:off x="323850" y="1660525"/>
            <a:ext cx="8526463" cy="4581525"/>
          </a:xfrm>
        </p:spPr>
        <p:txBody>
          <a:bodyPr/>
          <a:lstStyle/>
          <a:p>
            <a:endParaRPr lang="en-GB" altLang="en-US" dirty="0" smtClean="0">
              <a:ea typeface="ＭＳ Ｐゴシック" panose="020B0600070205080204" pitchFamily="34" charset="-128"/>
            </a:endParaRPr>
          </a:p>
          <a:p>
            <a:r>
              <a:rPr lang="en-GB" altLang="en-US" b="1" dirty="0" err="1" smtClean="0">
                <a:ea typeface="ＭＳ Ｐゴシック" panose="020B0600070205080204" pitchFamily="34" charset="-128"/>
              </a:rPr>
              <a:t>Apresentação</a:t>
            </a:r>
            <a:r>
              <a:rPr lang="en-GB" altLang="en-US" b="1" dirty="0" smtClean="0">
                <a:ea typeface="ＭＳ Ｐゴシック" panose="020B0600070205080204" pitchFamily="34" charset="-128"/>
              </a:rPr>
              <a:t> 1.4- </a:t>
            </a:r>
            <a:r>
              <a:rPr lang="en-GB" altLang="en-US" b="1" dirty="0" err="1" smtClean="0">
                <a:ea typeface="ＭＳ Ｐゴシック" panose="020B0600070205080204" pitchFamily="34" charset="-128"/>
              </a:rPr>
              <a:t>Métodos</a:t>
            </a:r>
            <a:r>
              <a:rPr lang="en-GB" altLang="en-US" b="1" dirty="0" smtClean="0">
                <a:ea typeface="ＭＳ Ｐゴシック" panose="020B0600070205080204" pitchFamily="34" charset="-128"/>
              </a:rPr>
              <a:t> de </a:t>
            </a:r>
            <a:r>
              <a:rPr lang="en-GB" altLang="en-US" b="1" dirty="0" err="1" smtClean="0">
                <a:ea typeface="ＭＳ Ｐゴシック" panose="020B0600070205080204" pitchFamily="34" charset="-128"/>
              </a:rPr>
              <a:t>Colheita</a:t>
            </a:r>
            <a:r>
              <a:rPr lang="en-GB" altLang="en-US" b="1" dirty="0" smtClean="0">
                <a:ea typeface="ＭＳ Ｐゴシック" panose="020B0600070205080204" pitchFamily="34" charset="-128"/>
              </a:rPr>
              <a:t> de Dados  </a:t>
            </a:r>
          </a:p>
          <a:p>
            <a:endParaRPr lang="en-GB" altLang="en-US" b="1" dirty="0" smtClean="0">
              <a:ea typeface="ＭＳ Ｐゴシック" panose="020B0600070205080204" pitchFamily="34" charset="-128"/>
            </a:endParaRPr>
          </a:p>
          <a:p>
            <a:r>
              <a:rPr lang="en-GB" altLang="en-US" dirty="0" err="1" smtClean="0">
                <a:ea typeface="ＭＳ Ｐゴシック" panose="020B0600070205080204" pitchFamily="34" charset="-128"/>
              </a:rPr>
              <a:t>C</a:t>
            </a:r>
            <a:r>
              <a:rPr lang="en-GB" altLang="en-US" dirty="0" err="1" smtClean="0">
                <a:ea typeface="ＭＳ Ｐゴシック" panose="020B0600070205080204" pitchFamily="34" charset="-128"/>
              </a:rPr>
              <a:t>urso</a:t>
            </a:r>
            <a:r>
              <a:rPr lang="en-GB" altLang="en-US" dirty="0" smtClean="0">
                <a:ea typeface="ＭＳ Ｐゴシック" panose="020B0600070205080204" pitchFamily="34" charset="-128"/>
              </a:rPr>
              <a:t> </a:t>
            </a:r>
            <a:r>
              <a:rPr lang="en-GB" altLang="en-US" dirty="0" smtClean="0">
                <a:ea typeface="ＭＳ Ｐゴシック" panose="020B0600070205080204" pitchFamily="34" charset="-128"/>
              </a:rPr>
              <a:t>de </a:t>
            </a:r>
            <a:r>
              <a:rPr lang="en-GB" altLang="en-US" dirty="0" err="1" smtClean="0">
                <a:ea typeface="ＭＳ Ｐゴシック" panose="020B0600070205080204" pitchFamily="34" charset="-128"/>
              </a:rPr>
              <a:t>formação</a:t>
            </a:r>
            <a:r>
              <a:rPr lang="en-GB" altLang="en-US" dirty="0" smtClean="0">
                <a:ea typeface="ＭＳ Ｐゴシック" panose="020B0600070205080204" pitchFamily="34" charset="-128"/>
              </a:rPr>
              <a:t> de um </a:t>
            </a:r>
            <a:r>
              <a:rPr lang="en-GB" altLang="en-US" dirty="0" err="1" smtClean="0">
                <a:ea typeface="ＭＳ Ｐゴシック" panose="020B0600070205080204" pitchFamily="34" charset="-128"/>
              </a:rPr>
              <a:t>dia</a:t>
            </a:r>
            <a:r>
              <a:rPr lang="en-GB" altLang="en-US" dirty="0" smtClean="0">
                <a:ea typeface="ＭＳ Ｐゴシック" panose="020B0600070205080204" pitchFamily="34" charset="-128"/>
              </a:rPr>
              <a:t> para </a:t>
            </a:r>
            <a:r>
              <a:rPr lang="en-GB" altLang="en-US" dirty="0" err="1" smtClean="0">
                <a:ea typeface="ＭＳ Ｐゴシック" panose="020B0600070205080204" pitchFamily="34" charset="-128"/>
              </a:rPr>
              <a:t>coletores</a:t>
            </a:r>
            <a:r>
              <a:rPr lang="en-GB" altLang="en-US" dirty="0" smtClean="0">
                <a:ea typeface="ＭＳ Ｐゴシック" panose="020B0600070205080204" pitchFamily="34" charset="-128"/>
              </a:rPr>
              <a:t> de dados</a:t>
            </a:r>
          </a:p>
          <a:p>
            <a:pPr lvl="1"/>
            <a:r>
              <a:rPr lang="en-GB" altLang="en-US" dirty="0" err="1" smtClean="0">
                <a:ea typeface="ＭＳ Ｐゴシック" panose="020B0600070205080204" pitchFamily="34" charset="-128"/>
              </a:rPr>
              <a:t>Aula</a:t>
            </a:r>
            <a:r>
              <a:rPr lang="en-GB" altLang="en-US" dirty="0" smtClean="0">
                <a:ea typeface="ＭＳ Ｐゴシック" panose="020B0600070205080204" pitchFamily="34" charset="-128"/>
              </a:rPr>
              <a:t> 4</a:t>
            </a:r>
          </a:p>
          <a:p>
            <a:endParaRPr lang="en-GB" altLang="en-US" dirty="0" smtClean="0">
              <a:ea typeface="ＭＳ Ｐゴシック" panose="020B0600070205080204" pitchFamily="34" charset="-128"/>
            </a:endParaRPr>
          </a:p>
          <a:p>
            <a:r>
              <a:rPr lang="en-GB" altLang="en-US" dirty="0" smtClean="0">
                <a:ea typeface="ＭＳ Ｐゴシック" panose="020B0600070205080204" pitchFamily="34" charset="-128"/>
              </a:rPr>
              <a:t>45 </a:t>
            </a:r>
            <a:r>
              <a:rPr lang="en-GB" altLang="en-US" dirty="0" err="1" smtClean="0">
                <a:ea typeface="ＭＳ Ｐゴシック" panose="020B0600070205080204" pitchFamily="34" charset="-128"/>
              </a:rPr>
              <a:t>minutos</a:t>
            </a:r>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a:p>
            <a:r>
              <a:rPr lang="en-GB" altLang="en-US" dirty="0" smtClean="0">
                <a:ea typeface="ＭＳ Ｐゴシック" panose="020B0600070205080204" pitchFamily="34" charset="-128"/>
              </a:rPr>
              <a:t>Tempo </a:t>
            </a:r>
            <a:r>
              <a:rPr lang="en-GB" altLang="en-US" dirty="0" err="1" smtClean="0">
                <a:ea typeface="ＭＳ Ｐゴシック" panose="020B0600070205080204" pitchFamily="34" charset="-128"/>
              </a:rPr>
              <a:t>sugerido</a:t>
            </a:r>
            <a:r>
              <a:rPr lang="en-GB" altLang="en-US" dirty="0" smtClean="0">
                <a:ea typeface="ＭＳ Ｐゴシック" panose="020B0600070205080204" pitchFamily="34" charset="-128"/>
              </a:rPr>
              <a:t> de 11:00</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0" y="285969"/>
            <a:ext cx="8709025" cy="490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pt-PT" altLang="en-US" sz="1292" b="1" dirty="0"/>
              <a:t>Estudo de Prevalência de Ponto das Infeções Associadas aos Cuidados de Saúde e Uso de Antimicrobianos</a:t>
            </a:r>
            <a:endParaRPr lang="en-US" altLang="en-US" sz="1292" b="1" dirty="0"/>
          </a:p>
          <a:p>
            <a:pPr algn="ctr" eaLnBrk="1" hangingPunct="1">
              <a:spcBef>
                <a:spcPct val="0"/>
              </a:spcBef>
              <a:buFontTx/>
              <a:buNone/>
              <a:defRPr/>
            </a:pPr>
            <a:r>
              <a:rPr lang="en-US" altLang="en-US" sz="1292" b="1" dirty="0" err="1" smtClean="0"/>
              <a:t>Formulário</a:t>
            </a:r>
            <a:r>
              <a:rPr lang="en-US" altLang="en-US" sz="1292" b="1" dirty="0" smtClean="0"/>
              <a:t> H1 . </a:t>
            </a:r>
            <a:r>
              <a:rPr lang="en-US" altLang="en-US" sz="1292" b="1" dirty="0"/>
              <a:t>D</a:t>
            </a:r>
            <a:r>
              <a:rPr lang="en-US" altLang="en-US" sz="1292" b="1" dirty="0" smtClean="0"/>
              <a:t>ados do hospital 1/3</a:t>
            </a:r>
            <a:endParaRPr lang="en-US" altLang="en-US" sz="1292" b="1" dirty="0"/>
          </a:p>
        </p:txBody>
      </p:sp>
      <p:pic>
        <p:nvPicPr>
          <p:cNvPr id="7" name="Imagem 75"/>
          <p:cNvPicPr/>
          <p:nvPr/>
        </p:nvPicPr>
        <p:blipFill>
          <a:blip r:embed="rId3" cstate="print"/>
          <a:stretch>
            <a:fillRect/>
          </a:stretch>
        </p:blipFill>
        <p:spPr>
          <a:xfrm>
            <a:off x="158743" y="968238"/>
            <a:ext cx="8798645" cy="5283272"/>
          </a:xfrm>
          <a:prstGeom prst="rect">
            <a:avLst/>
          </a:prstGeom>
          <a:ln>
            <a:solidFill>
              <a:schemeClr val="tx1"/>
            </a:solidFill>
          </a:ln>
        </p:spPr>
      </p:pic>
    </p:spTree>
    <p:extLst>
      <p:ext uri="{BB962C8B-B14F-4D97-AF65-F5344CB8AC3E}">
        <p14:creationId xmlns:p14="http://schemas.microsoft.com/office/powerpoint/2010/main" xmlns="" val="38447358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1" descr="ECDC-Logo_4c_e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4150" y="403225"/>
            <a:ext cx="660400"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Rectangle 5"/>
          <p:cNvSpPr>
            <a:spLocks noChangeArrowheads="1"/>
          </p:cNvSpPr>
          <p:nvPr/>
        </p:nvSpPr>
        <p:spPr bwMode="auto">
          <a:xfrm>
            <a:off x="216924" y="183671"/>
            <a:ext cx="8774112" cy="490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pt-PT" altLang="en-US" sz="1292" b="1" dirty="0"/>
              <a:t>Estudo de Prevalência de Ponto das Infeções Associadas aos Cuidados de Saúde e Uso de Antimicrobianos</a:t>
            </a:r>
            <a:endParaRPr lang="en-US" altLang="en-US" sz="1292" b="1" dirty="0"/>
          </a:p>
          <a:p>
            <a:pPr algn="ctr" eaLnBrk="1" hangingPunct="1">
              <a:spcBef>
                <a:spcPct val="0"/>
              </a:spcBef>
              <a:buFontTx/>
              <a:buNone/>
              <a:defRPr/>
            </a:pPr>
            <a:r>
              <a:rPr lang="en-US" altLang="en-US" sz="1292" b="1" dirty="0" err="1"/>
              <a:t>Formulário</a:t>
            </a:r>
            <a:r>
              <a:rPr lang="en-US" altLang="en-US" sz="1292" b="1" dirty="0"/>
              <a:t> </a:t>
            </a:r>
            <a:r>
              <a:rPr lang="en-US" altLang="en-US" sz="1292" b="1" dirty="0" smtClean="0"/>
              <a:t>H2 </a:t>
            </a:r>
            <a:r>
              <a:rPr lang="en-US" altLang="en-US" sz="1292" b="1" dirty="0"/>
              <a:t>. Dados do hospital </a:t>
            </a:r>
            <a:r>
              <a:rPr lang="en-US" altLang="en-US" sz="1292" b="1" dirty="0" smtClean="0"/>
              <a:t>2/3</a:t>
            </a:r>
            <a:endParaRPr lang="en-US" altLang="en-US" sz="1292" b="1" dirty="0"/>
          </a:p>
        </p:txBody>
      </p:sp>
      <p:pic>
        <p:nvPicPr>
          <p:cNvPr id="12" name="Imagem 74"/>
          <p:cNvPicPr/>
          <p:nvPr/>
        </p:nvPicPr>
        <p:blipFill>
          <a:blip r:embed="rId3" cstate="print"/>
          <a:stretch>
            <a:fillRect/>
          </a:stretch>
        </p:blipFill>
        <p:spPr>
          <a:xfrm>
            <a:off x="216924" y="1097071"/>
            <a:ext cx="8774112" cy="564193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1" descr="ECDC-Logo_4c_e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4150" y="403225"/>
            <a:ext cx="660400"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Rectangle 5"/>
          <p:cNvSpPr>
            <a:spLocks noChangeArrowheads="1"/>
          </p:cNvSpPr>
          <p:nvPr/>
        </p:nvSpPr>
        <p:spPr bwMode="auto">
          <a:xfrm>
            <a:off x="216924" y="827775"/>
            <a:ext cx="8774112" cy="490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pt-PT" altLang="en-US" sz="1292" b="1" dirty="0"/>
              <a:t>Estudo de Prevalência de Ponto das Infeções Associadas aos Cuidados de Saúde e Uso de Antimicrobianos</a:t>
            </a:r>
            <a:endParaRPr lang="en-US" altLang="en-US" sz="1292" b="1" dirty="0"/>
          </a:p>
          <a:p>
            <a:pPr algn="ctr" eaLnBrk="1" hangingPunct="1">
              <a:spcBef>
                <a:spcPct val="0"/>
              </a:spcBef>
              <a:buFontTx/>
              <a:buNone/>
              <a:defRPr/>
            </a:pPr>
            <a:r>
              <a:rPr lang="en-US" altLang="en-US" sz="1292" b="1" dirty="0" err="1"/>
              <a:t>Formulário</a:t>
            </a:r>
            <a:r>
              <a:rPr lang="en-US" altLang="en-US" sz="1292" b="1" dirty="0"/>
              <a:t> </a:t>
            </a:r>
            <a:r>
              <a:rPr lang="en-US" altLang="en-US" sz="1292" b="1" dirty="0" smtClean="0"/>
              <a:t>H3 </a:t>
            </a:r>
            <a:r>
              <a:rPr lang="en-US" altLang="en-US" sz="1292" b="1" dirty="0"/>
              <a:t>. Dados do hospital 3</a:t>
            </a:r>
            <a:r>
              <a:rPr lang="en-US" altLang="en-US" sz="1292" b="1" dirty="0" smtClean="0"/>
              <a:t>/3</a:t>
            </a:r>
            <a:endParaRPr lang="en-US" altLang="en-US" sz="1292" b="1" dirty="0"/>
          </a:p>
        </p:txBody>
      </p:sp>
      <p:pic>
        <p:nvPicPr>
          <p:cNvPr id="5" name="Imagem 73"/>
          <p:cNvPicPr/>
          <p:nvPr/>
        </p:nvPicPr>
        <p:blipFill>
          <a:blip r:embed="rId3" cstate="print"/>
          <a:stretch>
            <a:fillRect/>
          </a:stretch>
        </p:blipFill>
        <p:spPr>
          <a:xfrm>
            <a:off x="388885" y="1335718"/>
            <a:ext cx="8191444" cy="5052555"/>
          </a:xfrm>
          <a:prstGeom prst="rect">
            <a:avLst/>
          </a:prstGeom>
          <a:ln>
            <a:solidFill>
              <a:schemeClr val="tx1"/>
            </a:solidFill>
          </a:ln>
        </p:spPr>
      </p:pic>
    </p:spTree>
    <p:extLst>
      <p:ext uri="{BB962C8B-B14F-4D97-AF65-F5344CB8AC3E}">
        <p14:creationId xmlns:p14="http://schemas.microsoft.com/office/powerpoint/2010/main" xmlns="" val="251076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96863" y="403225"/>
            <a:ext cx="8229600" cy="822325"/>
          </a:xfrm>
        </p:spPr>
        <p:txBody>
          <a:bodyPr/>
          <a:lstStyle/>
          <a:p>
            <a:pPr algn="ctr"/>
            <a:r>
              <a:rPr lang="en-GB" altLang="en-US" sz="3600" dirty="0">
                <a:ea typeface="ＭＳ Ｐゴシック" panose="020B0600070205080204" pitchFamily="34" charset="-128"/>
              </a:rPr>
              <a:t>D</a:t>
            </a:r>
            <a:r>
              <a:rPr lang="en-GB" altLang="en-US" sz="3600" dirty="0" smtClean="0">
                <a:ea typeface="ＭＳ Ｐゴシック" panose="020B0600070205080204" pitchFamily="34" charset="-128"/>
              </a:rPr>
              <a:t>ados </a:t>
            </a:r>
            <a:r>
              <a:rPr lang="en-GB" altLang="en-US" sz="3600" dirty="0" err="1" smtClean="0">
                <a:ea typeface="ＭＳ Ｐゴシック" panose="020B0600070205080204" pitchFamily="34" charset="-128"/>
              </a:rPr>
              <a:t>denominadores</a:t>
            </a:r>
            <a:endParaRPr lang="en-GB" altLang="en-US" sz="3600" dirty="0" smtClean="0">
              <a:ea typeface="ＭＳ Ｐゴシック" panose="020B0600070205080204" pitchFamily="34" charset="-128"/>
            </a:endParaRPr>
          </a:p>
        </p:txBody>
      </p:sp>
      <p:sp>
        <p:nvSpPr>
          <p:cNvPr id="15363" name="Rectangle 3"/>
          <p:cNvSpPr>
            <a:spLocks noGrp="1" noChangeArrowheads="1"/>
          </p:cNvSpPr>
          <p:nvPr>
            <p:ph type="body" idx="1"/>
          </p:nvPr>
        </p:nvSpPr>
        <p:spPr>
          <a:xfrm>
            <a:off x="231775" y="1095375"/>
            <a:ext cx="8526463" cy="4902200"/>
          </a:xfrm>
        </p:spPr>
        <p:txBody>
          <a:bodyPr/>
          <a:lstStyle/>
          <a:p>
            <a:pPr>
              <a:lnSpc>
                <a:spcPct val="80000"/>
              </a:lnSpc>
            </a:pPr>
            <a:endParaRPr lang="en-GB" altLang="en-US" sz="2200" dirty="0" smtClean="0">
              <a:ea typeface="ＭＳ Ｐゴシック" panose="020B0600070205080204" pitchFamily="34" charset="-128"/>
            </a:endParaRPr>
          </a:p>
          <a:p>
            <a:pPr algn="just">
              <a:lnSpc>
                <a:spcPct val="80000"/>
              </a:lnSpc>
            </a:pPr>
            <a:r>
              <a:rPr lang="en-GB" altLang="en-US" sz="2200" dirty="0">
                <a:ea typeface="ＭＳ Ｐゴシック" panose="020B0600070205080204" pitchFamily="34" charset="-128"/>
              </a:rPr>
              <a:t>S</a:t>
            </a:r>
            <a:r>
              <a:rPr lang="en-GB" altLang="en-US" sz="2200" dirty="0" smtClean="0">
                <a:ea typeface="ＭＳ Ｐゴシック" panose="020B0600070205080204" pitchFamily="34" charset="-128"/>
              </a:rPr>
              <a:t>ão </a:t>
            </a:r>
            <a:r>
              <a:rPr lang="en-GB" altLang="en-US" sz="2200" dirty="0" err="1" smtClean="0">
                <a:ea typeface="ＭＳ Ｐゴシック" panose="020B0600070205080204" pitchFamily="34" charset="-128"/>
              </a:rPr>
              <a:t>necessários</a:t>
            </a:r>
            <a:r>
              <a:rPr lang="en-GB" altLang="en-US" sz="2200" dirty="0" smtClean="0">
                <a:ea typeface="ＭＳ Ｐゴシック" panose="020B0600070205080204" pitchFamily="34" charset="-128"/>
              </a:rPr>
              <a:t> para </a:t>
            </a:r>
            <a:r>
              <a:rPr lang="en-GB" altLang="en-US" sz="2200" dirty="0" err="1" smtClean="0">
                <a:ea typeface="ＭＳ Ｐゴシック" panose="020B0600070205080204" pitchFamily="34" charset="-128"/>
              </a:rPr>
              <a:t>determinar</a:t>
            </a:r>
            <a:r>
              <a:rPr lang="en-GB" altLang="en-US" sz="2200" dirty="0" smtClean="0">
                <a:ea typeface="ＭＳ Ｐゴシック" panose="020B0600070205080204" pitchFamily="34" charset="-128"/>
              </a:rPr>
              <a:t> a </a:t>
            </a:r>
            <a:r>
              <a:rPr lang="en-GB" altLang="en-US" sz="2200" dirty="0" err="1" smtClean="0">
                <a:ea typeface="ＭＳ Ｐゴシック" panose="020B0600070205080204" pitchFamily="34" charset="-128"/>
              </a:rPr>
              <a:t>prevalência</a:t>
            </a:r>
            <a:r>
              <a:rPr lang="en-GB" altLang="en-US" sz="2200" dirty="0" smtClean="0">
                <a:ea typeface="ＭＳ Ｐゴシック" panose="020B0600070205080204" pitchFamily="34" charset="-128"/>
              </a:rPr>
              <a:t> de </a:t>
            </a:r>
            <a:r>
              <a:rPr lang="en-GB" altLang="en-US" sz="2200" dirty="0" smtClean="0">
                <a:ea typeface="ＭＳ Ｐゴシック" panose="020B0600070205080204" pitchFamily="34" charset="-128"/>
              </a:rPr>
              <a:t>IACS: </a:t>
            </a:r>
            <a:r>
              <a:rPr lang="en-GB" altLang="en-US" sz="2200" dirty="0" smtClean="0">
                <a:ea typeface="ＭＳ Ｐゴシック" panose="020B0600070205080204" pitchFamily="34" charset="-128"/>
              </a:rPr>
              <a:t/>
            </a:r>
            <a:br>
              <a:rPr lang="en-GB" altLang="en-US" sz="2200" dirty="0" smtClean="0">
                <a:ea typeface="ＭＳ Ｐゴシック" panose="020B0600070205080204" pitchFamily="34" charset="-128"/>
              </a:rPr>
            </a:br>
            <a:r>
              <a:rPr lang="en-GB" altLang="en-US" sz="2200" dirty="0" smtClean="0">
                <a:ea typeface="ＭＳ Ｐゴシック" panose="020B0600070205080204" pitchFamily="34" charset="-128"/>
              </a:rPr>
              <a:t/>
            </a:r>
            <a:br>
              <a:rPr lang="en-GB" altLang="en-US" sz="2200" dirty="0" smtClean="0">
                <a:ea typeface="ＭＳ Ｐゴシック" panose="020B0600070205080204" pitchFamily="34" charset="-128"/>
              </a:rPr>
            </a:br>
            <a:r>
              <a:rPr lang="en-GB" altLang="en-US" sz="2200" dirty="0" err="1">
                <a:solidFill>
                  <a:srgbClr val="008000"/>
                </a:solidFill>
                <a:ea typeface="ＭＳ Ｐゴシック" panose="020B0600070205080204" pitchFamily="34" charset="-128"/>
              </a:rPr>
              <a:t>P</a:t>
            </a:r>
            <a:r>
              <a:rPr lang="en-GB" altLang="en-US" sz="2200" dirty="0" err="1" smtClean="0">
                <a:solidFill>
                  <a:srgbClr val="008000"/>
                </a:solidFill>
                <a:ea typeface="ＭＳ Ｐゴシック" panose="020B0600070205080204" pitchFamily="34" charset="-128"/>
              </a:rPr>
              <a:t>or</a:t>
            </a:r>
            <a:r>
              <a:rPr lang="en-GB" altLang="en-US" sz="2200" dirty="0" smtClean="0">
                <a:solidFill>
                  <a:srgbClr val="008000"/>
                </a:solidFill>
                <a:ea typeface="ＭＳ Ｐゴシック" panose="020B0600070205080204" pitchFamily="34" charset="-128"/>
              </a:rPr>
              <a:t> </a:t>
            </a:r>
            <a:r>
              <a:rPr lang="en-GB" altLang="en-US" sz="2200" dirty="0" err="1" smtClean="0">
                <a:solidFill>
                  <a:srgbClr val="008000"/>
                </a:solidFill>
                <a:ea typeface="ＭＳ Ｐゴシック" panose="020B0600070205080204" pitchFamily="34" charset="-128"/>
              </a:rPr>
              <a:t>exemplo</a:t>
            </a:r>
            <a:r>
              <a:rPr lang="en-GB" altLang="en-US" sz="2200" dirty="0" smtClean="0">
                <a:solidFill>
                  <a:srgbClr val="008000"/>
                </a:solidFill>
                <a:ea typeface="ＭＳ Ｐゴシック" panose="020B0600070205080204" pitchFamily="34" charset="-128"/>
              </a:rPr>
              <a:t>, </a:t>
            </a:r>
            <a:r>
              <a:rPr lang="en-GB" altLang="en-US" sz="2200" dirty="0" err="1" smtClean="0">
                <a:solidFill>
                  <a:srgbClr val="008000"/>
                </a:solidFill>
                <a:ea typeface="ＭＳ Ｐゴシック" panose="020B0600070205080204" pitchFamily="34" charset="-128"/>
              </a:rPr>
              <a:t>número</a:t>
            </a:r>
            <a:r>
              <a:rPr lang="en-GB" altLang="en-US" sz="2200" dirty="0" smtClean="0">
                <a:solidFill>
                  <a:srgbClr val="008000"/>
                </a:solidFill>
                <a:ea typeface="ＭＳ Ｐゴシック" panose="020B0600070205080204" pitchFamily="34" charset="-128"/>
              </a:rPr>
              <a:t> de </a:t>
            </a:r>
            <a:r>
              <a:rPr lang="en-GB" altLang="en-US" sz="2200" dirty="0" err="1" smtClean="0">
                <a:solidFill>
                  <a:srgbClr val="008000"/>
                </a:solidFill>
                <a:ea typeface="ＭＳ Ｐゴシック" panose="020B0600070205080204" pitchFamily="34" charset="-128"/>
              </a:rPr>
              <a:t>doentes</a:t>
            </a:r>
            <a:r>
              <a:rPr lang="en-GB" altLang="en-US" sz="2200" dirty="0" smtClean="0">
                <a:solidFill>
                  <a:srgbClr val="008000"/>
                </a:solidFill>
                <a:ea typeface="ＭＳ Ｐゴシック" panose="020B0600070205080204" pitchFamily="34" charset="-128"/>
              </a:rPr>
              <a:t> com IAC</a:t>
            </a:r>
            <a:r>
              <a:rPr lang="en-GB" altLang="en-US" sz="2200" dirty="0">
                <a:solidFill>
                  <a:srgbClr val="008000"/>
                </a:solidFill>
                <a:ea typeface="ＭＳ Ｐゴシック" panose="020B0600070205080204" pitchFamily="34" charset="-128"/>
              </a:rPr>
              <a:t>S</a:t>
            </a:r>
            <a:r>
              <a:rPr lang="en-GB" altLang="en-US" sz="2200" dirty="0" smtClean="0">
                <a:solidFill>
                  <a:srgbClr val="008000"/>
                </a:solidFill>
                <a:ea typeface="ＭＳ Ｐゴシック" panose="020B0600070205080204" pitchFamily="34" charset="-128"/>
              </a:rPr>
              <a:t>  </a:t>
            </a:r>
            <a:r>
              <a:rPr lang="en-GB" altLang="en-US" sz="2200" dirty="0" smtClean="0">
                <a:solidFill>
                  <a:srgbClr val="008000"/>
                </a:solidFill>
                <a:ea typeface="ＭＳ Ｐゴシック" panose="020B0600070205080204" pitchFamily="34" charset="-128"/>
              </a:rPr>
              <a:t>/ </a:t>
            </a:r>
            <a:r>
              <a:rPr lang="en-GB" altLang="en-US" sz="2200" b="1" dirty="0" err="1" smtClean="0">
                <a:solidFill>
                  <a:srgbClr val="008000"/>
                </a:solidFill>
                <a:ea typeface="ＭＳ Ｐゴシック" panose="020B0600070205080204" pitchFamily="34" charset="-128"/>
              </a:rPr>
              <a:t>Número</a:t>
            </a:r>
            <a:r>
              <a:rPr lang="en-GB" altLang="en-US" sz="2200" b="1" dirty="0" smtClean="0">
                <a:solidFill>
                  <a:srgbClr val="008000"/>
                </a:solidFill>
                <a:ea typeface="ＭＳ Ｐゴシック" panose="020B0600070205080204" pitchFamily="34" charset="-128"/>
              </a:rPr>
              <a:t> </a:t>
            </a:r>
            <a:r>
              <a:rPr lang="en-GB" altLang="en-US" sz="2200" b="1" dirty="0" smtClean="0">
                <a:solidFill>
                  <a:srgbClr val="008000"/>
                </a:solidFill>
                <a:ea typeface="ＭＳ Ｐゴシック" panose="020B0600070205080204" pitchFamily="34" charset="-128"/>
              </a:rPr>
              <a:t>total de </a:t>
            </a:r>
            <a:r>
              <a:rPr lang="en-GB" altLang="en-US" sz="2200" b="1" dirty="0" err="1" smtClean="0">
                <a:solidFill>
                  <a:srgbClr val="008000"/>
                </a:solidFill>
                <a:ea typeface="ＭＳ Ｐゴシック" panose="020B0600070205080204" pitchFamily="34" charset="-128"/>
              </a:rPr>
              <a:t>doentes</a:t>
            </a:r>
            <a:r>
              <a:rPr lang="en-GB" altLang="en-US" sz="2200" b="1" dirty="0" smtClean="0">
                <a:solidFill>
                  <a:srgbClr val="008000"/>
                </a:solidFill>
                <a:ea typeface="ＭＳ Ｐゴシック" panose="020B0600070205080204" pitchFamily="34" charset="-128"/>
              </a:rPr>
              <a:t> </a:t>
            </a:r>
          </a:p>
          <a:p>
            <a:pPr algn="just">
              <a:lnSpc>
                <a:spcPct val="80000"/>
              </a:lnSpc>
            </a:pPr>
            <a:endParaRPr lang="en-GB" altLang="en-US" sz="2200" b="1" dirty="0" smtClean="0">
              <a:solidFill>
                <a:srgbClr val="FF0000"/>
              </a:solidFill>
              <a:ea typeface="ＭＳ Ｐゴシック" panose="020B0600070205080204" pitchFamily="34" charset="-128"/>
            </a:endParaRPr>
          </a:p>
          <a:p>
            <a:pPr algn="just">
              <a:lnSpc>
                <a:spcPct val="80000"/>
              </a:lnSpc>
            </a:pPr>
            <a:r>
              <a:rPr lang="en-GB" altLang="en-US" sz="2200" dirty="0">
                <a:ea typeface="ＭＳ Ｐゴシック" panose="020B0600070205080204" pitchFamily="34" charset="-128"/>
              </a:rPr>
              <a:t>D</a:t>
            </a:r>
            <a:r>
              <a:rPr lang="en-GB" altLang="en-US" sz="2200" dirty="0" smtClean="0">
                <a:ea typeface="ＭＳ Ｐゴシック" panose="020B0600070205080204" pitchFamily="34" charset="-128"/>
              </a:rPr>
              <a:t>ados do </a:t>
            </a:r>
            <a:r>
              <a:rPr lang="en-GB" altLang="en-US" sz="2200" dirty="0" err="1" smtClean="0">
                <a:ea typeface="ＭＳ Ｐゴシック" panose="020B0600070205080204" pitchFamily="34" charset="-128"/>
              </a:rPr>
              <a:t>denominador</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são</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colhidos</a:t>
            </a:r>
            <a:r>
              <a:rPr lang="en-GB" altLang="en-US" sz="2200" dirty="0" smtClean="0">
                <a:ea typeface="ＭＳ Ｐゴシック" panose="020B0600070205080204" pitchFamily="34" charset="-128"/>
              </a:rPr>
              <a:t> para </a:t>
            </a:r>
            <a:r>
              <a:rPr lang="en-GB" altLang="en-US" sz="2200" dirty="0" err="1" smtClean="0">
                <a:ea typeface="ＭＳ Ｐゴシック" panose="020B0600070205080204" pitchFamily="34" charset="-128"/>
              </a:rPr>
              <a:t>todos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os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doentes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presentes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na</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enfermaria</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às</a:t>
            </a:r>
            <a:r>
              <a:rPr lang="en-GB" altLang="en-US" sz="2200" dirty="0" smtClean="0">
                <a:ea typeface="ＭＳ Ｐゴシック" panose="020B0600070205080204" pitchFamily="34" charset="-128"/>
              </a:rPr>
              <a:t> 8h </a:t>
            </a:r>
            <a:r>
              <a:rPr lang="en-GB" altLang="en-US" sz="2200" dirty="0" err="1" smtClean="0">
                <a:ea typeface="ＭＳ Ｐゴシック" panose="020B0600070205080204" pitchFamily="34" charset="-128"/>
              </a:rPr>
              <a:t>na</a:t>
            </a:r>
            <a:r>
              <a:rPr lang="en-GB" altLang="en-US" sz="2200" dirty="0" smtClean="0">
                <a:ea typeface="ＭＳ Ｐゴシック" panose="020B0600070205080204" pitchFamily="34" charset="-128"/>
              </a:rPr>
              <a:t> data do </a:t>
            </a:r>
            <a:r>
              <a:rPr lang="en-GB" altLang="en-US" sz="2200" dirty="0" err="1" smtClean="0">
                <a:ea typeface="ＭＳ Ｐゴシック" panose="020B0600070205080204" pitchFamily="34" charset="-128"/>
              </a:rPr>
              <a:t>inquérito</a:t>
            </a:r>
            <a:r>
              <a:rPr lang="en-GB" altLang="en-US" sz="2200" dirty="0" smtClean="0">
                <a:ea typeface="ＭＳ Ｐゴシック" panose="020B0600070205080204" pitchFamily="34" charset="-128"/>
              </a:rPr>
              <a:t> e que </a:t>
            </a:r>
            <a:r>
              <a:rPr lang="en-GB" altLang="en-US" sz="2200" dirty="0" err="1" smtClean="0">
                <a:ea typeface="ＭＳ Ｐゴシック" panose="020B0600070205080204" pitchFamily="34" charset="-128"/>
              </a:rPr>
              <a:t>não</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tenham</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tido</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alta</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nesse</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dia</a:t>
            </a:r>
            <a:endParaRPr lang="en-GB" altLang="en-US" sz="2200" dirty="0" smtClean="0">
              <a:ea typeface="ＭＳ Ｐゴシック" panose="020B0600070205080204" pitchFamily="34" charset="-128"/>
            </a:endParaRPr>
          </a:p>
          <a:p>
            <a:pPr algn="just">
              <a:lnSpc>
                <a:spcPct val="80000"/>
              </a:lnSpc>
            </a:pPr>
            <a:endParaRPr lang="en-GB" altLang="en-US" sz="2200" dirty="0" smtClean="0">
              <a:ea typeface="ＭＳ Ｐゴシック" panose="020B0600070205080204" pitchFamily="34" charset="-128"/>
            </a:endParaRPr>
          </a:p>
          <a:p>
            <a:pPr algn="just">
              <a:lnSpc>
                <a:spcPct val="80000"/>
              </a:lnSpc>
            </a:pPr>
            <a:r>
              <a:rPr lang="en-GB" altLang="en-US" sz="2200" dirty="0" err="1" smtClean="0">
                <a:ea typeface="ＭＳ Ｐゴシック" panose="020B0600070205080204" pitchFamily="34" charset="-128"/>
              </a:rPr>
              <a:t>Os</a:t>
            </a:r>
            <a:r>
              <a:rPr lang="en-GB" altLang="en-US" sz="2200" dirty="0" smtClean="0">
                <a:ea typeface="ＭＳ Ｐゴシック" panose="020B0600070205080204" pitchFamily="34" charset="-128"/>
              </a:rPr>
              <a:t> dados do </a:t>
            </a:r>
            <a:r>
              <a:rPr lang="en-GB" altLang="en-US" sz="2200" dirty="0" err="1" smtClean="0">
                <a:ea typeface="ＭＳ Ｐゴシック" panose="020B0600070205080204" pitchFamily="34" charset="-128"/>
              </a:rPr>
              <a:t>denominador</a:t>
            </a:r>
            <a:r>
              <a:rPr lang="en-GB" altLang="en-US" sz="2200" dirty="0" smtClean="0">
                <a:ea typeface="ＭＳ Ｐゴシック" panose="020B0600070205080204" pitchFamily="34" charset="-128"/>
              </a:rPr>
              <a:t> </a:t>
            </a:r>
            <a:r>
              <a:rPr lang="en-GB" altLang="en-US" sz="2200" b="1" dirty="0" err="1" smtClean="0">
                <a:ea typeface="ＭＳ Ｐゴシック" panose="020B0600070205080204" pitchFamily="34" charset="-128"/>
              </a:rPr>
              <a:t>padrão</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incluem</a:t>
            </a:r>
            <a:r>
              <a:rPr lang="en-GB" altLang="en-US" sz="2200" dirty="0" smtClean="0">
                <a:ea typeface="ＭＳ Ｐゴシック" panose="020B0600070205080204" pitchFamily="34" charset="-128"/>
              </a:rPr>
              <a:t>:</a:t>
            </a:r>
          </a:p>
          <a:p>
            <a:pPr lvl="1" algn="just">
              <a:lnSpc>
                <a:spcPct val="80000"/>
              </a:lnSpc>
            </a:pPr>
            <a:r>
              <a:rPr lang="en-GB" altLang="en-US" sz="2200" dirty="0" smtClean="0">
                <a:ea typeface="ＭＳ Ｐゴシック" panose="020B0600070205080204" pitchFamily="34" charset="-128"/>
              </a:rPr>
              <a:t> dados de </a:t>
            </a:r>
            <a:r>
              <a:rPr lang="en-GB" altLang="en-US" sz="2200" dirty="0" err="1" smtClean="0">
                <a:ea typeface="ＭＳ Ｐゴシック" panose="020B0600070205080204" pitchFamily="34" charset="-128"/>
              </a:rPr>
              <a:t>fatores</a:t>
            </a:r>
            <a:r>
              <a:rPr lang="en-GB" altLang="en-US" sz="2200" dirty="0" smtClean="0">
                <a:ea typeface="ＭＳ Ｐゴシック" panose="020B0600070205080204" pitchFamily="34" charset="-128"/>
              </a:rPr>
              <a:t> de </a:t>
            </a:r>
            <a:r>
              <a:rPr lang="en-GB" altLang="en-US" sz="2200" dirty="0" err="1" smtClean="0">
                <a:ea typeface="ＭＳ Ｐゴシック" panose="020B0600070205080204" pitchFamily="34" charset="-128"/>
              </a:rPr>
              <a:t>risco</a:t>
            </a:r>
            <a:r>
              <a:rPr lang="en-GB" altLang="en-US" sz="2200" dirty="0" smtClean="0">
                <a:ea typeface="ＭＳ Ｐゴシック" panose="020B0600070205080204" pitchFamily="34" charset="-128"/>
              </a:rPr>
              <a:t> para </a:t>
            </a:r>
            <a:r>
              <a:rPr lang="en-GB" altLang="en-US" sz="2200" dirty="0" err="1" smtClean="0">
                <a:ea typeface="ＭＳ Ｐゴシック" panose="020B0600070205080204" pitchFamily="34" charset="-128"/>
              </a:rPr>
              <a:t>todos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os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doentes</a:t>
            </a:r>
            <a:r>
              <a:rPr lang="en-GB" altLang="en-US" sz="2200" dirty="0" smtClean="0">
                <a:ea typeface="ＭＳ Ｐゴシック" panose="020B0600070205080204" pitchFamily="34" charset="-128"/>
              </a:rPr>
              <a:t> (com e </a:t>
            </a:r>
            <a:r>
              <a:rPr lang="en-GB" altLang="en-US" sz="2200" dirty="0" err="1" smtClean="0">
                <a:ea typeface="ＭＳ Ｐゴシック" panose="020B0600070205080204" pitchFamily="34" charset="-128"/>
              </a:rPr>
              <a:t>sem</a:t>
            </a:r>
            <a:r>
              <a:rPr lang="en-GB" altLang="en-US" sz="2200" dirty="0" smtClean="0">
                <a:ea typeface="ＭＳ Ｐゴシック" panose="020B0600070205080204" pitchFamily="34" charset="-128"/>
              </a:rPr>
              <a:t> </a:t>
            </a:r>
            <a:r>
              <a:rPr lang="en-GB" altLang="en-US" sz="2200" dirty="0" smtClean="0">
                <a:ea typeface="ＭＳ Ｐゴシック" panose="020B0600070205080204" pitchFamily="34" charset="-128"/>
              </a:rPr>
              <a:t>IACS) </a:t>
            </a:r>
            <a:r>
              <a:rPr lang="en-GB" altLang="en-US" sz="2200" dirty="0" err="1" smtClean="0">
                <a:ea typeface="ＭＳ Ｐゴシック" panose="020B0600070205080204" pitchFamily="34" charset="-128"/>
              </a:rPr>
              <a:t>permitindo</a:t>
            </a:r>
            <a:r>
              <a:rPr lang="en-GB" altLang="en-US" sz="2200" dirty="0" smtClean="0">
                <a:ea typeface="ＭＳ Ｐゴシック" panose="020B0600070205080204" pitchFamily="34" charset="-128"/>
              </a:rPr>
              <a:t> a </a:t>
            </a:r>
            <a:r>
              <a:rPr lang="en-GB" altLang="en-US" sz="2200" dirty="0" err="1" smtClean="0">
                <a:ea typeface="ＭＳ Ｐゴシック" panose="020B0600070205080204" pitchFamily="34" charset="-128"/>
              </a:rPr>
              <a:t>análise</a:t>
            </a:r>
            <a:r>
              <a:rPr lang="en-GB" altLang="en-US" sz="2200" dirty="0" smtClean="0">
                <a:ea typeface="ＭＳ Ｐゴシック" panose="020B0600070205080204" pitchFamily="34" charset="-128"/>
              </a:rPr>
              <a:t> de dados </a:t>
            </a:r>
            <a:r>
              <a:rPr lang="en-GB" altLang="en-US" sz="2200" dirty="0" err="1" smtClean="0">
                <a:ea typeface="ＭＳ Ｐゴシック" panose="020B0600070205080204" pitchFamily="34" charset="-128"/>
              </a:rPr>
              <a:t>ajustada</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ao</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risco</a:t>
            </a:r>
            <a:r>
              <a:rPr lang="en-GB" altLang="en-US" sz="2200" dirty="0">
                <a:ea typeface="ＭＳ Ｐゴシック" panose="020B0600070205080204" pitchFamily="34" charset="-128"/>
              </a:rPr>
              <a:t>.</a:t>
            </a:r>
            <a:endParaRPr lang="en-GB" altLang="en-US" sz="2200"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1" descr="ECDC-Logo_4c_e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4150" y="403225"/>
            <a:ext cx="660400"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Rectangle 3"/>
          <p:cNvSpPr>
            <a:spLocks noChangeArrowheads="1"/>
          </p:cNvSpPr>
          <p:nvPr/>
        </p:nvSpPr>
        <p:spPr bwMode="auto">
          <a:xfrm>
            <a:off x="-225468" y="371475"/>
            <a:ext cx="9118643" cy="490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pt-PT" altLang="en-US" sz="1292" b="1" dirty="0"/>
              <a:t>Estudo de Prevalência de Ponto das Infeções Associadas aos Cuidados de Saúde e Uso de Antimicrobianos</a:t>
            </a:r>
            <a:endParaRPr lang="en-US" altLang="en-US" sz="1292" b="1" dirty="0"/>
          </a:p>
          <a:p>
            <a:pPr algn="ctr" eaLnBrk="1" hangingPunct="1">
              <a:spcBef>
                <a:spcPct val="0"/>
              </a:spcBef>
              <a:buFontTx/>
              <a:buNone/>
              <a:defRPr/>
            </a:pPr>
            <a:r>
              <a:rPr lang="en-US" altLang="en-US" sz="1292" b="1" dirty="0" err="1" smtClean="0"/>
              <a:t>Formulário</a:t>
            </a:r>
            <a:r>
              <a:rPr lang="en-US" altLang="en-US" sz="1292" b="1" dirty="0" smtClean="0"/>
              <a:t> </a:t>
            </a:r>
            <a:r>
              <a:rPr lang="en-US" altLang="en-US" sz="1292" b="1" dirty="0"/>
              <a:t>de </a:t>
            </a:r>
            <a:r>
              <a:rPr lang="en-US" altLang="en-US" sz="1292" b="1" dirty="0" smtClean="0"/>
              <a:t>dados do </a:t>
            </a:r>
            <a:r>
              <a:rPr lang="en-US" altLang="en-US" sz="1292" b="1" dirty="0" err="1" smtClean="0"/>
              <a:t>serviço</a:t>
            </a:r>
            <a:endParaRPr lang="en-US" altLang="en-US" sz="1292" b="1" dirty="0"/>
          </a:p>
        </p:txBody>
      </p:sp>
      <p:pic>
        <p:nvPicPr>
          <p:cNvPr id="13" name="Imagem 78"/>
          <p:cNvPicPr/>
          <p:nvPr/>
        </p:nvPicPr>
        <p:blipFill>
          <a:blip r:embed="rId4" cstate="print"/>
          <a:stretch>
            <a:fillRect/>
          </a:stretch>
        </p:blipFill>
        <p:spPr>
          <a:xfrm>
            <a:off x="90134" y="992188"/>
            <a:ext cx="8941131" cy="573428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1" descr="ECDC-Logo_4c_e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4150" y="403225"/>
            <a:ext cx="660400"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Rectangle 3"/>
          <p:cNvSpPr>
            <a:spLocks noChangeArrowheads="1"/>
          </p:cNvSpPr>
          <p:nvPr/>
        </p:nvSpPr>
        <p:spPr bwMode="auto">
          <a:xfrm>
            <a:off x="-225468" y="371475"/>
            <a:ext cx="9118643" cy="490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pt-PT" altLang="en-US" sz="1292" b="1" dirty="0"/>
              <a:t>Estudo de Prevalência de Ponto das Infeções Associadas aos Cuidados de Saúde e Uso de Antimicrobianos</a:t>
            </a:r>
            <a:endParaRPr lang="en-US" altLang="en-US" sz="1292" b="1" dirty="0"/>
          </a:p>
          <a:p>
            <a:pPr algn="ctr" eaLnBrk="1" hangingPunct="1">
              <a:spcBef>
                <a:spcPct val="0"/>
              </a:spcBef>
              <a:buFontTx/>
              <a:buNone/>
              <a:defRPr/>
            </a:pPr>
            <a:r>
              <a:rPr lang="en-US" altLang="en-US" sz="1292" b="1" dirty="0" err="1" smtClean="0"/>
              <a:t>Formulário</a:t>
            </a:r>
            <a:r>
              <a:rPr lang="en-US" altLang="en-US" sz="1292" b="1" dirty="0" smtClean="0"/>
              <a:t> </a:t>
            </a:r>
            <a:r>
              <a:rPr lang="en-US" altLang="en-US" sz="1292" b="1" dirty="0"/>
              <a:t>de </a:t>
            </a:r>
            <a:r>
              <a:rPr lang="en-US" altLang="en-US" sz="1292" b="1" dirty="0" smtClean="0"/>
              <a:t>dados do </a:t>
            </a:r>
            <a:r>
              <a:rPr lang="en-US" altLang="en-US" sz="1292" b="1" dirty="0" err="1" smtClean="0"/>
              <a:t>serviço</a:t>
            </a:r>
            <a:endParaRPr lang="en-US" altLang="en-US" sz="1292" b="1" dirty="0"/>
          </a:p>
        </p:txBody>
      </p:sp>
      <p:pic>
        <p:nvPicPr>
          <p:cNvPr id="13" name="Imagem 78"/>
          <p:cNvPicPr/>
          <p:nvPr/>
        </p:nvPicPr>
        <p:blipFill>
          <a:blip r:embed="rId4" cstate="print"/>
          <a:stretch>
            <a:fillRect/>
          </a:stretch>
        </p:blipFill>
        <p:spPr>
          <a:xfrm>
            <a:off x="90134" y="992188"/>
            <a:ext cx="8941131" cy="5734289"/>
          </a:xfrm>
          <a:prstGeom prst="rect">
            <a:avLst/>
          </a:prstGeom>
          <a:ln>
            <a:solidFill>
              <a:schemeClr val="tx1"/>
            </a:solidFill>
          </a:ln>
        </p:spPr>
      </p:pic>
      <p:sp>
        <p:nvSpPr>
          <p:cNvPr id="5" name="TextBox 4"/>
          <p:cNvSpPr txBox="1">
            <a:spLocks noChangeArrowheads="1"/>
          </p:cNvSpPr>
          <p:nvPr/>
        </p:nvSpPr>
        <p:spPr bwMode="auto">
          <a:xfrm>
            <a:off x="90134" y="1403633"/>
            <a:ext cx="8840924" cy="798680"/>
          </a:xfrm>
          <a:prstGeom prst="rect">
            <a:avLst/>
          </a:prstGeom>
          <a:solidFill>
            <a:schemeClr val="bg1"/>
          </a:solidFill>
          <a:ln w="9525">
            <a:solidFill>
              <a:srgbClr val="FF0000"/>
            </a:solidFill>
            <a:miter lim="800000"/>
            <a:headEnd/>
            <a:tailEnd/>
          </a:ln>
        </p:spPr>
        <p:txBody>
          <a:bodyPr wrap="square">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742950" indent="-285750">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gn="just">
              <a:lnSpc>
                <a:spcPct val="85000"/>
              </a:lnSpc>
              <a:spcAft>
                <a:spcPct val="0"/>
              </a:spcAft>
              <a:buFontTx/>
              <a:buNone/>
            </a:pPr>
            <a:r>
              <a:rPr lang="en-GB" altLang="en-US" sz="1800" b="1" dirty="0" smtClean="0"/>
              <a:t>Nome de </a:t>
            </a:r>
            <a:r>
              <a:rPr lang="en-GB" altLang="en-US" sz="1800" b="1" dirty="0" err="1" smtClean="0"/>
              <a:t>serviço</a:t>
            </a:r>
            <a:r>
              <a:rPr lang="en-GB" altLang="en-US" sz="1800" b="1" dirty="0" smtClean="0"/>
              <a:t> </a:t>
            </a:r>
            <a:r>
              <a:rPr lang="en-GB" altLang="en-US" sz="1800" dirty="0" smtClean="0"/>
              <a:t>(</a:t>
            </a:r>
            <a:r>
              <a:rPr lang="en-GB" altLang="en-US" sz="1800" dirty="0" err="1" smtClean="0"/>
              <a:t>Abreviado</a:t>
            </a:r>
            <a:r>
              <a:rPr lang="en-GB" altLang="en-US" sz="1800" dirty="0"/>
              <a:t>) </a:t>
            </a:r>
            <a:r>
              <a:rPr lang="en-GB" altLang="en-US" sz="1800" dirty="0" err="1" smtClean="0"/>
              <a:t>designação</a:t>
            </a:r>
            <a:r>
              <a:rPr lang="en-GB" altLang="en-US" sz="1800" dirty="0" smtClean="0"/>
              <a:t> dos </a:t>
            </a:r>
            <a:r>
              <a:rPr lang="en-GB" altLang="en-US" sz="1800" dirty="0" err="1" smtClean="0"/>
              <a:t>serviços</a:t>
            </a:r>
            <a:r>
              <a:rPr lang="en-GB" altLang="en-US" sz="1800" dirty="0" smtClean="0"/>
              <a:t> no </a:t>
            </a:r>
            <a:r>
              <a:rPr lang="en-GB" altLang="en-US" sz="1800" dirty="0"/>
              <a:t>hospital</a:t>
            </a:r>
          </a:p>
          <a:p>
            <a:pPr algn="just">
              <a:lnSpc>
                <a:spcPct val="85000"/>
              </a:lnSpc>
              <a:spcAft>
                <a:spcPct val="0"/>
              </a:spcAft>
              <a:buFontTx/>
              <a:buNone/>
            </a:pPr>
            <a:r>
              <a:rPr lang="en-GB" altLang="en-US" sz="1800" b="1" dirty="0" err="1" smtClean="0"/>
              <a:t>Especialidade</a:t>
            </a:r>
            <a:r>
              <a:rPr lang="en-GB" altLang="en-US" sz="1800" b="1" dirty="0" smtClean="0"/>
              <a:t> do </a:t>
            </a:r>
            <a:r>
              <a:rPr lang="en-GB" altLang="en-US" sz="1800" b="1" dirty="0" err="1" smtClean="0"/>
              <a:t>Serviço</a:t>
            </a:r>
            <a:r>
              <a:rPr lang="en-GB" altLang="en-US" sz="1800" dirty="0" smtClean="0"/>
              <a:t> </a:t>
            </a:r>
            <a:r>
              <a:rPr lang="en-GB" altLang="en-US" sz="1800" dirty="0"/>
              <a:t>(</a:t>
            </a:r>
            <a:r>
              <a:rPr lang="en-GB" altLang="en-US" sz="1800" dirty="0">
                <a:cs typeface="Tahoma" panose="020B0604030504040204" pitchFamily="34" charset="0"/>
              </a:rPr>
              <a:t>≥80% dos </a:t>
            </a:r>
            <a:r>
              <a:rPr lang="en-GB" altLang="en-US" sz="1800" dirty="0" err="1" smtClean="0">
                <a:cs typeface="Tahoma" panose="020B0604030504040204" pitchFamily="34" charset="0"/>
              </a:rPr>
              <a:t>doentes</a:t>
            </a:r>
            <a:r>
              <a:rPr lang="en-GB" altLang="en-US" sz="1800" dirty="0" smtClean="0">
                <a:cs typeface="Tahoma" panose="020B0604030504040204" pitchFamily="34" charset="0"/>
              </a:rPr>
              <a:t> </a:t>
            </a:r>
            <a:r>
              <a:rPr lang="en-GB" altLang="en-US" sz="1800" dirty="0" err="1" smtClean="0">
                <a:cs typeface="Tahoma" panose="020B0604030504040204" pitchFamily="34" charset="0"/>
              </a:rPr>
              <a:t>pertencem</a:t>
            </a:r>
            <a:r>
              <a:rPr lang="en-GB" altLang="en-US" sz="1800" dirty="0" smtClean="0">
                <a:cs typeface="Tahoma" panose="020B0604030504040204" pitchFamily="34" charset="0"/>
              </a:rPr>
              <a:t> </a:t>
            </a:r>
            <a:r>
              <a:rPr lang="en-GB" altLang="en-US" sz="1800" dirty="0">
                <a:cs typeface="Tahoma" panose="020B0604030504040204" pitchFamily="34" charset="0"/>
              </a:rPr>
              <a:t>a </a:t>
            </a:r>
            <a:r>
              <a:rPr lang="en-GB" altLang="en-US" sz="1800" dirty="0" err="1">
                <a:cs typeface="Tahoma" panose="020B0604030504040204" pitchFamily="34" charset="0"/>
              </a:rPr>
              <a:t>esta</a:t>
            </a:r>
            <a:r>
              <a:rPr lang="en-GB" altLang="en-US" sz="1800" dirty="0">
                <a:cs typeface="Tahoma" panose="020B0604030504040204" pitchFamily="34" charset="0"/>
              </a:rPr>
              <a:t> </a:t>
            </a:r>
            <a:r>
              <a:rPr lang="en-GB" altLang="en-US" sz="1800" dirty="0" err="1">
                <a:cs typeface="Tahoma" panose="020B0604030504040204" pitchFamily="34" charset="0"/>
              </a:rPr>
              <a:t>especialidade</a:t>
            </a:r>
            <a:r>
              <a:rPr lang="en-GB" altLang="en-US" sz="1800" dirty="0">
                <a:cs typeface="Tahoma" panose="020B0604030504040204" pitchFamily="34" charset="0"/>
              </a:rPr>
              <a:t>). &lt;80% = ala </a:t>
            </a:r>
            <a:r>
              <a:rPr lang="en-GB" altLang="en-US" sz="1800" dirty="0" err="1">
                <a:cs typeface="Tahoma" panose="020B0604030504040204" pitchFamily="34" charset="0"/>
              </a:rPr>
              <a:t>mista</a:t>
            </a:r>
            <a:r>
              <a:rPr lang="en-GB" altLang="en-US" sz="1800" dirty="0">
                <a:cs typeface="Tahoma" panose="020B0604030504040204" pitchFamily="34" charset="0"/>
              </a:rPr>
              <a:t> (MIX)</a:t>
            </a:r>
          </a:p>
        </p:txBody>
      </p:sp>
    </p:spTree>
    <p:extLst>
      <p:ext uri="{BB962C8B-B14F-4D97-AF65-F5344CB8AC3E}">
        <p14:creationId xmlns:p14="http://schemas.microsoft.com/office/powerpoint/2010/main" xmlns="" val="122848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
                                        </p:attrNameLst>
                                      </p:cBhvr>
                                      <p:to>
                                        <p:strVal val="visible"/>
                                      </p:to>
                                    </p:set>
                                    <p:anim calcmode="lin" valueType="num">
                                      <p:cBhvr additive="base">
                                        <p:cTn id="7" dur="500" fill="hold"/>
                                        <p:tgtEl>
                                          <p:spTgt spid="5"/>
                                        </p:tgtEl>
                                        <p:attrNameLst>
                                          <p:attrName/>
                                        </p:attrNameLst>
                                      </p:cBhvr>
                                      <p:tavLst>
                                        <p:tav tm="0">
                                          <p:val>
                                            <p:strVal val="#ppt_x"/>
                                          </p:val>
                                        </p:tav>
                                        <p:tav tm="100000">
                                          <p:val>
                                            <p:strVal val="#ppt_x"/>
                                          </p:val>
                                        </p:tav>
                                      </p:tavLst>
                                    </p:anim>
                                    <p:anim calcmode="lin" valueType="num">
                                      <p:cBhvr additive="base">
                                        <p:cTn id="8" dur="500" fill="hold"/>
                                        <p:tgtEl>
                                          <p:spTgt spid="5"/>
                                        </p:tgtEl>
                                        <p:attrNameLst>
                                          <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96863" y="403225"/>
            <a:ext cx="8229600" cy="822325"/>
          </a:xfrm>
        </p:spPr>
        <p:txBody>
          <a:bodyPr/>
          <a:lstStyle/>
          <a:p>
            <a:pPr algn="ctr"/>
            <a:r>
              <a:rPr lang="en-GB" altLang="en-US" sz="3600" dirty="0" smtClean="0">
                <a:ea typeface="ＭＳ Ｐゴシック" panose="020B0600070205080204" pitchFamily="34" charset="-128"/>
              </a:rPr>
              <a:t>Dados </a:t>
            </a:r>
            <a:r>
              <a:rPr lang="en-GB" altLang="en-US" sz="3600" dirty="0" err="1" smtClean="0">
                <a:ea typeface="ＭＳ Ｐゴシック" panose="020B0600070205080204" pitchFamily="34" charset="-128"/>
              </a:rPr>
              <a:t>numerador</a:t>
            </a:r>
            <a:endParaRPr lang="en-GB" altLang="en-US" sz="3600" dirty="0" smtClean="0">
              <a:ea typeface="ＭＳ Ｐゴシック" panose="020B0600070205080204" pitchFamily="34" charset="-128"/>
            </a:endParaRPr>
          </a:p>
        </p:txBody>
      </p:sp>
      <p:sp>
        <p:nvSpPr>
          <p:cNvPr id="18435" name="Rectangle 3"/>
          <p:cNvSpPr>
            <a:spLocks noGrp="1" noChangeArrowheads="1"/>
          </p:cNvSpPr>
          <p:nvPr>
            <p:ph type="body" idx="1"/>
          </p:nvPr>
        </p:nvSpPr>
        <p:spPr>
          <a:xfrm>
            <a:off x="231775" y="1095375"/>
            <a:ext cx="8526463" cy="4902200"/>
          </a:xfrm>
        </p:spPr>
        <p:txBody>
          <a:bodyPr/>
          <a:lstStyle/>
          <a:p>
            <a:pPr>
              <a:lnSpc>
                <a:spcPct val="80000"/>
              </a:lnSpc>
            </a:pPr>
            <a:endParaRPr lang="en-GB" altLang="en-US" sz="2200" dirty="0" smtClean="0">
              <a:ea typeface="ＭＳ Ｐゴシック" panose="020B0600070205080204" pitchFamily="34" charset="-128"/>
            </a:endParaRPr>
          </a:p>
          <a:p>
            <a:pPr>
              <a:lnSpc>
                <a:spcPct val="80000"/>
              </a:lnSpc>
            </a:pPr>
            <a:r>
              <a:rPr lang="en-GB" altLang="en-US" sz="2200" dirty="0" err="1" smtClean="0">
                <a:ea typeface="ＭＳ Ｐゴシック" panose="020B0600070205080204" pitchFamily="34" charset="-128"/>
              </a:rPr>
              <a:t>Colheita</a:t>
            </a:r>
            <a:r>
              <a:rPr lang="en-GB" altLang="en-US" sz="2200" dirty="0" smtClean="0">
                <a:ea typeface="ＭＳ Ｐゴシック" panose="020B0600070205080204" pitchFamily="34" charset="-128"/>
              </a:rPr>
              <a:t> de dados a </a:t>
            </a:r>
            <a:r>
              <a:rPr lang="en-GB" altLang="en-US" sz="2200" dirty="0" err="1" smtClean="0">
                <a:ea typeface="ＭＳ Ｐゴシック" panose="020B0600070205080204" pitchFamily="34" charset="-128"/>
              </a:rPr>
              <a:t>todos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os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doentes</a:t>
            </a:r>
            <a:r>
              <a:rPr lang="en-GB" altLang="en-US" sz="2200" dirty="0" smtClean="0">
                <a:ea typeface="ＭＳ Ｐゴシック" panose="020B0600070205080204" pitchFamily="34" charset="-128"/>
              </a:rPr>
              <a:t>:</a:t>
            </a:r>
          </a:p>
          <a:p>
            <a:pPr marL="0" indent="0">
              <a:lnSpc>
                <a:spcPct val="80000"/>
              </a:lnSpc>
              <a:buNone/>
            </a:pPr>
            <a:endParaRPr lang="en-GB" altLang="en-US" sz="2200" dirty="0" smtClean="0">
              <a:ea typeface="ＭＳ Ｐゴシック" panose="020B0600070205080204" pitchFamily="34" charset="-128"/>
            </a:endParaRPr>
          </a:p>
          <a:p>
            <a:pPr lvl="1">
              <a:lnSpc>
                <a:spcPct val="80000"/>
              </a:lnSpc>
            </a:pPr>
            <a:r>
              <a:rPr lang="en-GB" altLang="en-US" sz="2200" dirty="0" smtClean="0">
                <a:ea typeface="ＭＳ Ｐゴシック" panose="020B0600070205080204" pitchFamily="34" charset="-128"/>
              </a:rPr>
              <a:t>Sob </a:t>
            </a:r>
            <a:r>
              <a:rPr lang="en-GB" altLang="en-US" sz="2200" dirty="0" err="1" smtClean="0">
                <a:ea typeface="ＭＳ Ｐゴシック" panose="020B0600070205080204" pitchFamily="34" charset="-128"/>
              </a:rPr>
              <a:t>terapêutica</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antimicrobiana</a:t>
            </a:r>
            <a:endParaRPr lang="en-GB" altLang="en-US" sz="2200" dirty="0" smtClean="0">
              <a:ea typeface="ＭＳ Ｐゴシック" panose="020B0600070205080204" pitchFamily="34" charset="-128"/>
            </a:endParaRPr>
          </a:p>
          <a:p>
            <a:pPr lvl="1">
              <a:lnSpc>
                <a:spcPct val="80000"/>
              </a:lnSpc>
            </a:pPr>
            <a:r>
              <a:rPr lang="en-GB" altLang="en-US" sz="2200" dirty="0" smtClean="0">
                <a:ea typeface="ＭＳ Ｐゴシック" panose="020B0600070205080204" pitchFamily="34" charset="-128"/>
              </a:rPr>
              <a:t>Com IAC</a:t>
            </a:r>
            <a:r>
              <a:rPr lang="en-GB" altLang="en-US" sz="2200" dirty="0">
                <a:ea typeface="ＭＳ Ｐゴシック" panose="020B0600070205080204" pitchFamily="34" charset="-128"/>
              </a:rPr>
              <a:t>S</a:t>
            </a:r>
            <a:r>
              <a:rPr lang="en-GB" altLang="en-US" sz="2200" dirty="0" smtClean="0">
                <a:ea typeface="ＭＳ Ｐゴシック" panose="020B0600070205080204" pitchFamily="34" charset="-128"/>
              </a:rPr>
              <a:t> </a:t>
            </a:r>
            <a:br>
              <a:rPr lang="en-GB" altLang="en-US" sz="2200" dirty="0" smtClean="0">
                <a:ea typeface="ＭＳ Ｐゴシック" panose="020B0600070205080204" pitchFamily="34" charset="-128"/>
              </a:rPr>
            </a:br>
            <a:r>
              <a:rPr lang="en-GB" altLang="en-US" sz="2200" dirty="0" smtClean="0">
                <a:ea typeface="ＭＳ Ｐゴシック" panose="020B0600070205080204" pitchFamily="34" charset="-128"/>
              </a:rPr>
              <a:t/>
            </a:r>
            <a:br>
              <a:rPr lang="en-GB" altLang="en-US" sz="2200" dirty="0" smtClean="0">
                <a:ea typeface="ＭＳ Ｐゴシック" panose="020B0600070205080204" pitchFamily="34" charset="-128"/>
              </a:rPr>
            </a:br>
            <a:r>
              <a:rPr lang="en-GB" altLang="en-US" sz="2200" dirty="0" smtClean="0">
                <a:ea typeface="ＭＳ Ｐゴシック" panose="020B0600070205080204" pitchFamily="34" charset="-128"/>
              </a:rPr>
              <a:t>De </a:t>
            </a:r>
            <a:r>
              <a:rPr lang="en-GB" altLang="en-US" sz="2200" dirty="0" err="1" smtClean="0">
                <a:ea typeface="ＭＳ Ｐゴシック" panose="020B0600070205080204" pitchFamily="34" charset="-128"/>
              </a:rPr>
              <a:t>acordo</a:t>
            </a:r>
            <a:r>
              <a:rPr lang="en-GB" altLang="en-US" sz="2200" dirty="0" smtClean="0">
                <a:ea typeface="ＭＳ Ｐゴシック" panose="020B0600070205080204" pitchFamily="34" charset="-128"/>
              </a:rPr>
              <a:t> com </a:t>
            </a:r>
            <a:r>
              <a:rPr lang="en-GB" altLang="en-US" sz="2200" dirty="0" err="1" smtClean="0">
                <a:ea typeface="ＭＳ Ｐゴシック" panose="020B0600070205080204" pitchFamily="34" charset="-128"/>
              </a:rPr>
              <a:t>definições</a:t>
            </a:r>
            <a:r>
              <a:rPr lang="en-GB" altLang="en-US" sz="2200" dirty="0" smtClean="0">
                <a:ea typeface="ＭＳ Ｐゴシック" panose="020B0600070205080204" pitchFamily="34" charset="-128"/>
              </a:rPr>
              <a:t> </a:t>
            </a:r>
            <a:r>
              <a:rPr lang="en-GB" altLang="en-US" sz="2200" dirty="0" err="1" smtClean="0">
                <a:ea typeface="ＭＳ Ｐゴシック" panose="020B0600070205080204" pitchFamily="34" charset="-128"/>
              </a:rPr>
              <a:t>padrão</a:t>
            </a:r>
            <a:r>
              <a:rPr lang="en-GB" altLang="en-US" sz="2200" dirty="0" smtClean="0">
                <a:ea typeface="ＭＳ Ｐゴシック" panose="020B0600070205080204" pitchFamily="34" charset="-128"/>
              </a:rPr>
              <a:t> </a:t>
            </a:r>
            <a:r>
              <a:rPr lang="en-GB" altLang="en-US" sz="2200" dirty="0" smtClean="0">
                <a:ea typeface="ＭＳ Ｐゴシック" panose="020B0600070205080204" pitchFamily="34" charset="-128"/>
              </a:rPr>
              <a:t>...</a:t>
            </a:r>
            <a:endParaRPr lang="en-GB" altLang="en-US" sz="2200"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1" descr="ECDC-Logo_4c_e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4150" y="403225"/>
            <a:ext cx="660400" cy="58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Rectangle 5"/>
          <p:cNvSpPr>
            <a:spLocks noChangeArrowheads="1"/>
          </p:cNvSpPr>
          <p:nvPr/>
        </p:nvSpPr>
        <p:spPr bwMode="auto">
          <a:xfrm>
            <a:off x="653370" y="118949"/>
            <a:ext cx="8043862" cy="433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en-US" altLang="en-US" sz="1108" b="1" dirty="0"/>
              <a:t>Inquérito Europeu Prevalência de Saúde Infecções Associadas e Antimicrobial Uso </a:t>
            </a:r>
          </a:p>
          <a:p>
            <a:pPr algn="ctr" eaLnBrk="1" hangingPunct="1">
              <a:spcBef>
                <a:spcPct val="0"/>
              </a:spcBef>
              <a:buFontTx/>
              <a:buNone/>
              <a:defRPr/>
            </a:pPr>
            <a:r>
              <a:rPr lang="en-US" altLang="en-US" sz="1108" b="1" dirty="0"/>
              <a:t>Protocolo padrão Form A.: Dados do paciente, Antimicrobiana (AM) usar e dados </a:t>
            </a:r>
            <a:r>
              <a:rPr lang="en-US" altLang="en-US" sz="1108" b="1" dirty="0" smtClean="0"/>
              <a:t>IAC´s </a:t>
            </a:r>
            <a:endParaRPr lang="en-US" altLang="en-US" sz="1108" b="1" dirty="0"/>
          </a:p>
        </p:txBody>
      </p:sp>
      <p:graphicFrame>
        <p:nvGraphicFramePr>
          <p:cNvPr id="3038" name="Group 990"/>
          <p:cNvGraphicFramePr>
            <a:graphicFrameLocks noGrp="1"/>
          </p:cNvGraphicFramePr>
          <p:nvPr>
            <p:extLst>
              <p:ext uri="{D42A27DB-BD31-4B8C-83A1-F6EECF244321}">
                <p14:modId xmlns:p14="http://schemas.microsoft.com/office/powerpoint/2010/main" xmlns="" val="527516499"/>
              </p:ext>
            </p:extLst>
          </p:nvPr>
        </p:nvGraphicFramePr>
        <p:xfrm>
          <a:off x="4438650" y="2697163"/>
          <a:ext cx="4454524" cy="3488830"/>
        </p:xfrm>
        <a:graphic>
          <a:graphicData uri="http://schemas.openxmlformats.org/drawingml/2006/table">
            <a:tbl>
              <a:tblPr/>
              <a:tblGrid>
                <a:gridCol w="1396182"/>
                <a:gridCol w="598187"/>
                <a:gridCol w="465256"/>
                <a:gridCol w="265861"/>
                <a:gridCol w="199396"/>
                <a:gridCol w="610763"/>
                <a:gridCol w="452681"/>
                <a:gridCol w="265861"/>
                <a:gridCol w="200337"/>
              </a:tblGrid>
              <a:tr h="225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84401" marR="84401" marT="42201" marB="42201" horzOverflow="overflow">
                    <a:lnL cap="flat">
                      <a:noFill/>
                    </a:lnL>
                    <a:lnR w="12700" cap="flat" cmpd="sng" algn="ctr">
                      <a:solidFill>
                        <a:srgbClr val="000000"/>
                      </a:solidFill>
                      <a:prstDash val="solid"/>
                      <a:round/>
                      <a:headEnd type="none" w="med" len="med"/>
                      <a:tailEnd type="none" w="med" len="med"/>
                    </a:lnR>
                    <a:lnT cap="flat">
                      <a:noFill/>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cs typeface="Arial" charset="0"/>
                        </a:rPr>
                        <a:t>IAC´s  1</a:t>
                      </a:r>
                      <a:endParaRPr kumimoji="0" lang="en-US" sz="1700" b="0" i="0" u="none" strike="noStrike" cap="none" normalizeH="0" baseline="0" dirty="0" smtClean="0">
                        <a:ln>
                          <a:noFill/>
                        </a:ln>
                        <a:solidFill>
                          <a:schemeClr val="tx1"/>
                        </a:solidFill>
                        <a:effectLst/>
                        <a:latin typeface="Arial" charset="0"/>
                        <a:cs typeface="Arial" charset="0"/>
                      </a:endParaRPr>
                    </a:p>
                  </a:txBody>
                  <a:tcPr marL="84401" marR="84401" marT="42201" marB="4220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cs typeface="Arial" charset="0"/>
                        </a:rPr>
                        <a:t>IAC´s  2</a:t>
                      </a:r>
                      <a:endParaRPr kumimoji="0" lang="en-US" sz="1700" b="0" i="0" u="none" strike="noStrike" cap="none" normalizeH="0" baseline="0" dirty="0" smtClean="0">
                        <a:ln>
                          <a:noFill/>
                        </a:ln>
                        <a:solidFill>
                          <a:schemeClr val="tx1"/>
                        </a:solidFill>
                        <a:effectLst/>
                        <a:latin typeface="Arial" charset="0"/>
                        <a:cs typeface="Arial" charset="0"/>
                      </a:endParaRPr>
                    </a:p>
                  </a:txBody>
                  <a:tcPr marL="84401" marR="84401" marT="42201" marB="4220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1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código de definição de caso</a:t>
                      </a:r>
                      <a:endParaRPr kumimoji="0" lang="en-US" sz="800" b="0" i="0" u="none" strike="noStrike" cap="none" normalizeH="0" baseline="0" dirty="0" smtClean="0">
                        <a:ln>
                          <a:noFill/>
                        </a:ln>
                        <a:solidFill>
                          <a:schemeClr val="tx1"/>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 </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 </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1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dispositivo relevante </a:t>
                      </a:r>
                      <a:r>
                        <a:rPr kumimoji="0" lang="en-US" sz="800" b="1" i="0" u="none" strike="noStrike" cap="none" normalizeH="0" baseline="30000" dirty="0" smtClean="0">
                          <a:ln>
                            <a:noFill/>
                          </a:ln>
                          <a:solidFill>
                            <a:schemeClr val="tx1"/>
                          </a:solidFill>
                          <a:effectLst/>
                          <a:latin typeface="Arial" charset="0"/>
                          <a:cs typeface="Arial" charset="0"/>
                        </a:rPr>
                        <a:t>(3)</a:t>
                      </a:r>
                    </a:p>
                  </a:txBody>
                  <a:tcPr marL="84401" marR="84401" marT="42201" marB="4220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 O Desconhecido</a:t>
                      </a: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 O Desconhecido</a:t>
                      </a: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17931">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Presente na admissão</a:t>
                      </a:r>
                      <a:endParaRPr kumimoji="0" lang="en-US" sz="800" b="0" i="0" u="none" strike="noStrike" cap="none" normalizeH="0" baseline="0" dirty="0" smtClean="0">
                        <a:ln>
                          <a:noFill/>
                        </a:ln>
                        <a:solidFill>
                          <a:schemeClr val="tx1"/>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1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Data de início </a:t>
                      </a:r>
                      <a:r>
                        <a:rPr kumimoji="0" lang="en-US" sz="800" b="1" i="0" u="none" strike="noStrike" cap="none" normalizeH="0" baseline="30000" dirty="0" smtClean="0">
                          <a:ln>
                            <a:noFill/>
                          </a:ln>
                          <a:solidFill>
                            <a:schemeClr val="tx1"/>
                          </a:solidFill>
                          <a:effectLst/>
                          <a:latin typeface="Arial" charset="0"/>
                          <a:cs typeface="Arial" charset="0"/>
                        </a:rPr>
                        <a:t>(4)</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          / / </a:t>
                      </a: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          / / </a:t>
                      </a: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30948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Origem da infecção</a:t>
                      </a:r>
                      <a:endParaRPr kumimoji="0" lang="en-US" sz="800" b="0" i="0" u="none" strike="noStrike" cap="none" normalizeH="0" baseline="0" dirty="0" smtClean="0">
                        <a:ln>
                          <a:noFill/>
                        </a:ln>
                        <a:solidFill>
                          <a:schemeClr val="tx1"/>
                        </a:solidFill>
                        <a:effectLst/>
                        <a:latin typeface="Arial" charset="0"/>
                        <a:cs typeface="Arial" charset="0"/>
                      </a:endParaRP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O atual hospitalar O outro hospitalar O outro origem / </a:t>
                      </a:r>
                      <a:r>
                        <a:rPr kumimoji="0" lang="en-US" sz="700" b="0" i="0" u="none" strike="noStrike" cap="none" normalizeH="0" baseline="0" dirty="0" err="1" smtClean="0">
                          <a:ln>
                            <a:noFill/>
                          </a:ln>
                          <a:solidFill>
                            <a:schemeClr val="tx1"/>
                          </a:solidFill>
                          <a:effectLst/>
                          <a:latin typeface="Arial" charset="0"/>
                          <a:cs typeface="Arial" charset="0"/>
                        </a:rPr>
                        <a:t>unk</a:t>
                      </a:r>
                      <a:endParaRPr kumimoji="0" lang="en-US" sz="1700" b="0" i="0" u="none" strike="noStrike" cap="none" normalizeH="0" baseline="0" dirty="0" smtClean="0">
                        <a:ln>
                          <a:noFill/>
                        </a:ln>
                        <a:solidFill>
                          <a:schemeClr val="tx1"/>
                        </a:solidFill>
                        <a:effectLst/>
                        <a:latin typeface="Arial" charset="0"/>
                        <a:cs typeface="Arial" charset="0"/>
                      </a:endParaRP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O atual hospitalar O outro hospitalar O outro origem / </a:t>
                      </a:r>
                      <a:r>
                        <a:rPr kumimoji="0" lang="en-US" sz="700" b="0" i="0" u="none" strike="noStrike" cap="none" normalizeH="0" baseline="0" dirty="0" err="1" smtClean="0">
                          <a:ln>
                            <a:noFill/>
                          </a:ln>
                          <a:solidFill>
                            <a:schemeClr val="tx1"/>
                          </a:solidFill>
                          <a:effectLst/>
                          <a:latin typeface="Arial" charset="0"/>
                          <a:cs typeface="Arial" charset="0"/>
                        </a:rPr>
                        <a:t>unk</a:t>
                      </a:r>
                      <a:endParaRPr kumimoji="0" lang="en-US" sz="1700" b="0" i="0" u="none" strike="noStrike" cap="none" normalizeH="0" baseline="0" dirty="0" smtClean="0">
                        <a:ln>
                          <a:noFill/>
                        </a:ln>
                        <a:solidFill>
                          <a:schemeClr val="tx1"/>
                        </a:solidFill>
                        <a:effectLst/>
                        <a:latin typeface="Arial" charset="0"/>
                        <a:cs typeface="Arial" charset="0"/>
                      </a:endParaRP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337624">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FF0000"/>
                          </a:solidFill>
                          <a:effectLst/>
                          <a:latin typeface="Arial" charset="0"/>
                          <a:cs typeface="Arial" charset="0"/>
                        </a:rPr>
                        <a:t>IAC´s  </a:t>
                      </a:r>
                      <a:r>
                        <a:rPr kumimoji="0" lang="en-US" sz="800" b="1" i="0" u="none" strike="noStrike" cap="none" normalizeH="0" baseline="0" dirty="0" err="1" smtClean="0">
                          <a:ln>
                            <a:noFill/>
                          </a:ln>
                          <a:solidFill>
                            <a:srgbClr val="FF0000"/>
                          </a:solidFill>
                          <a:effectLst/>
                          <a:latin typeface="Arial" charset="0"/>
                          <a:cs typeface="Arial" charset="0"/>
                        </a:rPr>
                        <a:t>associada</a:t>
                      </a:r>
                      <a:r>
                        <a:rPr kumimoji="0" lang="en-US" sz="800" b="1" i="0" u="none" strike="noStrike" cap="none" normalizeH="0" baseline="0" dirty="0" smtClean="0">
                          <a:ln>
                            <a:noFill/>
                          </a:ln>
                          <a:solidFill>
                            <a:srgbClr val="FF0000"/>
                          </a:solidFill>
                          <a:effectLst/>
                          <a:latin typeface="Arial" charset="0"/>
                          <a:cs typeface="Arial" charset="0"/>
                        </a:rPr>
                        <a:t> </a:t>
                      </a:r>
                      <a:r>
                        <a:rPr kumimoji="0" lang="en-US" sz="800" b="1" i="0" u="none" strike="noStrike" cap="none" normalizeH="0" baseline="0" dirty="0" err="1" smtClean="0">
                          <a:ln>
                            <a:noFill/>
                          </a:ln>
                          <a:solidFill>
                            <a:srgbClr val="FF0000"/>
                          </a:solidFill>
                          <a:effectLst/>
                          <a:latin typeface="Arial" charset="0"/>
                          <a:cs typeface="Arial" charset="0"/>
                        </a:rPr>
                        <a:t>ao</a:t>
                      </a:r>
                      <a:r>
                        <a:rPr kumimoji="0" lang="en-US" sz="800" b="1" i="0" u="none" strike="noStrike" cap="none" normalizeH="0" baseline="0" dirty="0" smtClean="0">
                          <a:ln>
                            <a:noFill/>
                          </a:ln>
                          <a:solidFill>
                            <a:srgbClr val="FF0000"/>
                          </a:solidFill>
                          <a:effectLst/>
                          <a:latin typeface="Arial" charset="0"/>
                          <a:cs typeface="Arial" charset="0"/>
                        </a:rPr>
                        <a:t> </a:t>
                      </a:r>
                      <a:r>
                        <a:rPr kumimoji="0" lang="en-US" sz="800" b="1" i="0" u="none" strike="noStrike" cap="none" normalizeH="0" baseline="0" dirty="0" err="1" smtClean="0">
                          <a:ln>
                            <a:noFill/>
                          </a:ln>
                          <a:solidFill>
                            <a:srgbClr val="FF0000"/>
                          </a:solidFill>
                          <a:effectLst/>
                          <a:latin typeface="Arial" charset="0"/>
                          <a:cs typeface="Arial" charset="0"/>
                        </a:rPr>
                        <a:t>serviço</a:t>
                      </a:r>
                      <a:r>
                        <a:rPr kumimoji="0" lang="en-US" sz="800" b="1" i="0" u="none" strike="noStrike" cap="none" normalizeH="0" baseline="0" dirty="0" smtClean="0">
                          <a:ln>
                            <a:noFill/>
                          </a:ln>
                          <a:solidFill>
                            <a:srgbClr val="FF0000"/>
                          </a:solidFill>
                          <a:effectLst/>
                          <a:latin typeface="Arial" charset="0"/>
                          <a:cs typeface="Arial" charset="0"/>
                        </a:rPr>
                        <a:t> </a:t>
                      </a:r>
                      <a:r>
                        <a:rPr kumimoji="0" lang="en-US" sz="800" b="1" i="0" u="none" strike="noStrike" cap="none" normalizeH="0" baseline="0" dirty="0" err="1" smtClean="0">
                          <a:ln>
                            <a:noFill/>
                          </a:ln>
                          <a:solidFill>
                            <a:srgbClr val="FF0000"/>
                          </a:solidFill>
                          <a:effectLst/>
                          <a:latin typeface="Arial" charset="0"/>
                          <a:cs typeface="Arial" charset="0"/>
                        </a:rPr>
                        <a:t>atual</a:t>
                      </a:r>
                      <a:endParaRPr kumimoji="0" lang="en-US" sz="800" b="0" i="0" u="none" strike="noStrike" cap="none" normalizeH="0" baseline="0" dirty="0" smtClean="0">
                        <a:ln>
                          <a:noFill/>
                        </a:ln>
                        <a:solidFill>
                          <a:srgbClr val="FF0000"/>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FF0000"/>
                          </a:solidFill>
                          <a:effectLst/>
                          <a:latin typeface="Arial" charset="0"/>
                          <a:cs typeface="Arial" charset="0"/>
                        </a:rPr>
                        <a:t>O Sim O Não O Desconhecido</a:t>
                      </a: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FF0000"/>
                          </a:solidFill>
                          <a:effectLst/>
                          <a:latin typeface="Arial" charset="0"/>
                          <a:cs typeface="Arial" charset="0"/>
                        </a:rPr>
                        <a:t>O Sim O Não O Desconhecido</a:t>
                      </a:r>
                    </a:p>
                  </a:txBody>
                  <a:tcPr marL="84401" marR="84401" marT="42201" marB="4220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2508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Se BSI: fonte </a:t>
                      </a:r>
                      <a:r>
                        <a:rPr kumimoji="0" lang="en-US" sz="800" b="1" i="0" u="none" strike="noStrike" cap="none" normalizeH="0" baseline="30000" dirty="0" smtClean="0">
                          <a:ln>
                            <a:noFill/>
                          </a:ln>
                          <a:solidFill>
                            <a:schemeClr val="tx1"/>
                          </a:solidFill>
                          <a:effectLst/>
                          <a:latin typeface="Arial" charset="0"/>
                          <a:cs typeface="Arial" charset="0"/>
                        </a:rPr>
                        <a:t>(5)</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11013">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84401" marR="84401" marT="42201" marB="42201" anchor="b"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código MO</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FF0000"/>
                          </a:solidFill>
                          <a:effectLst/>
                          <a:latin typeface="Arial" charset="0"/>
                          <a:cs typeface="Arial" charset="0"/>
                        </a:rPr>
                        <a:t>AMR</a:t>
                      </a:r>
                      <a:endParaRPr kumimoji="0" lang="en-US" sz="800" b="0" i="0" u="none" strike="noStrike" cap="none" normalizeH="0" baseline="30000" dirty="0" smtClean="0">
                        <a:ln>
                          <a:noFill/>
                        </a:ln>
                        <a:solidFill>
                          <a:srgbClr val="FF0000"/>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rowSpan="2">
                  <a:txBody>
                    <a:bodyPr/>
                    <a:lstStyle/>
                    <a:p>
                      <a:r>
                        <a:rPr lang="en-GB" sz="700" dirty="0" smtClean="0">
                          <a:solidFill>
                            <a:srgbClr val="FF0000"/>
                          </a:solidFill>
                        </a:rPr>
                        <a:t>PDR</a:t>
                      </a:r>
                      <a:endParaRPr lang="en-GB" sz="700" dirty="0">
                        <a:solidFill>
                          <a:srgbClr val="FF0000"/>
                        </a:solidFill>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código MO</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FF0000"/>
                          </a:solidFill>
                          <a:effectLst/>
                          <a:latin typeface="Arial" charset="0"/>
                          <a:cs typeface="Arial" charset="0"/>
                        </a:rPr>
                        <a:t>AMR</a:t>
                      </a:r>
                      <a:endParaRPr kumimoji="0" lang="en-US" sz="800" b="0" i="0" u="none" strike="noStrike" cap="none" normalizeH="0" baseline="30000" dirty="0" smtClean="0">
                        <a:ln>
                          <a:noFill/>
                        </a:ln>
                        <a:solidFill>
                          <a:srgbClr val="FF0000"/>
                        </a:solidFill>
                        <a:effectLst/>
                        <a:latin typeface="Arial" charset="0"/>
                        <a:cs typeface="Arial" charset="0"/>
                      </a:endParaRP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hMerge="1">
                  <a:txBody>
                    <a:bodyPr/>
                    <a:lstStyle/>
                    <a:p>
                      <a:endParaRPr lang="en-GB"/>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700" dirty="0" smtClean="0">
                          <a:solidFill>
                            <a:srgbClr val="FF0000"/>
                          </a:solidFill>
                        </a:rPr>
                        <a:t>PDR</a:t>
                      </a:r>
                    </a:p>
                  </a:txBody>
                  <a:tcPr marL="84401" marR="84401" marT="42201" marB="42201"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r>
              <a:tr h="211018">
                <a:tc vMerge="1">
                  <a:txBody>
                    <a:bodyPr/>
                    <a:lstStyle/>
                    <a:p>
                      <a:endParaRPr lang="en-GB"/>
                    </a:p>
                  </a:txBody>
                  <a:tcPr/>
                </a:tc>
                <a:tc vMerge="1">
                  <a:txBody>
                    <a:bodyPr/>
                    <a:lstStyle/>
                    <a:p>
                      <a:endParaRPr lang="en-GB"/>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AM (6)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SIR</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GB"/>
                    </a:p>
                  </a:txBody>
                  <a:tcPr/>
                </a:tc>
                <a:tc vMerge="1">
                  <a:txBody>
                    <a:bodyPr/>
                    <a:lstStyle/>
                    <a:p>
                      <a:endParaRPr lang="en-GB"/>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AM (6)</a:t>
                      </a:r>
                    </a:p>
                  </a:txBody>
                  <a:tcPr marL="0" marR="0" marT="0" marB="0" anchor="b"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SIR</a:t>
                      </a: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1100" b="0" i="0" u="none" strike="noStrike" cap="none" normalizeH="0" baseline="3000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r h="147349">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microorganismo 1</a:t>
                      </a:r>
                      <a:endParaRPr kumimoji="0" lang="en-US" sz="800" b="0" i="0" u="none" strike="noStrike" cap="none" normalizeH="0" baseline="0" dirty="0" smtClean="0">
                        <a:ln>
                          <a:noFill/>
                        </a:ln>
                        <a:solidFill>
                          <a:schemeClr val="tx1"/>
                        </a:solidFill>
                        <a:effectLst/>
                        <a:latin typeface="Arial" charset="0"/>
                        <a:cs typeface="Arial" charset="0"/>
                      </a:endParaRPr>
                    </a:p>
                  </a:txBody>
                  <a:tcPr marL="42201" marR="42201" marT="42204" marB="4220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lToBr>
                      <a:noFill/>
                    </a:lnTlToBr>
                    <a:lnBlToTr>
                      <a:noFill/>
                    </a:lnBlToTr>
                    <a:noFill/>
                  </a:tcPr>
                </a:tc>
              </a:tr>
              <a:tr h="147349">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r h="147349">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microorganismo 2</a:t>
                      </a:r>
                      <a:endParaRPr kumimoji="0" lang="en-US" sz="800" b="0" i="0" u="none" strike="noStrike" cap="none" normalizeH="0" baseline="0" dirty="0" smtClean="0">
                        <a:ln>
                          <a:noFill/>
                        </a:ln>
                        <a:solidFill>
                          <a:schemeClr val="tx1"/>
                        </a:solidFill>
                        <a:effectLst/>
                        <a:latin typeface="Arial" charset="0"/>
                        <a:cs typeface="Arial" charset="0"/>
                      </a:endParaRPr>
                    </a:p>
                  </a:txBody>
                  <a:tcPr marL="42201" marR="42201" marT="42204" marB="4220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lToBr>
                      <a:noFill/>
                    </a:lnTlToBr>
                    <a:lnBlToTr>
                      <a:noFill/>
                    </a:lnBlToTr>
                    <a:noFill/>
                  </a:tcPr>
                </a:tc>
              </a:tr>
              <a:tr h="147349">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r h="147349">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microorganismo 3</a:t>
                      </a:r>
                      <a:endParaRPr kumimoji="0" lang="en-US" sz="800" b="0" i="0" u="none" strike="noStrike" cap="none" normalizeH="0" baseline="0" dirty="0" smtClean="0">
                        <a:ln>
                          <a:noFill/>
                        </a:ln>
                        <a:solidFill>
                          <a:schemeClr val="tx1"/>
                        </a:solidFill>
                        <a:effectLst/>
                        <a:latin typeface="Arial" charset="0"/>
                        <a:cs typeface="Arial" charset="0"/>
                      </a:endParaRPr>
                    </a:p>
                  </a:txBody>
                  <a:tcPr marL="42201" marR="42201" marT="42204" marB="4220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lToBr>
                      <a:noFill/>
                    </a:lnTlToBr>
                    <a:lnBlToTr>
                      <a:noFill/>
                    </a:lnBlToTr>
                    <a:noFill/>
                  </a:tcPr>
                </a:tc>
              </a:tr>
              <a:tr h="147349">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bl>
          </a:graphicData>
        </a:graphic>
      </p:graphicFrame>
      <p:sp>
        <p:nvSpPr>
          <p:cNvPr id="6235" name="Rectangle 172"/>
          <p:cNvSpPr>
            <a:spLocks noChangeArrowheads="1"/>
          </p:cNvSpPr>
          <p:nvPr/>
        </p:nvSpPr>
        <p:spPr bwMode="auto">
          <a:xfrm>
            <a:off x="137318" y="1259044"/>
            <a:ext cx="4117975" cy="4364465"/>
          </a:xfrm>
          <a:prstGeom prst="rect">
            <a:avLst/>
          </a:prstGeom>
          <a:noFill/>
          <a:ln w="28575">
            <a:solidFill>
              <a:srgbClr val="6699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defTabSz="652463"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defTabSz="652463"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defTabSz="652463"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defTabSz="652463"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defTabSz="652463"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defTabSz="65246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defTabSz="65246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defTabSz="65246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defTabSz="65246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defRPr/>
            </a:pPr>
            <a:r>
              <a:rPr lang="en-US" altLang="en-US" sz="923" b="1" dirty="0" err="1">
                <a:solidFill>
                  <a:srgbClr val="000000"/>
                </a:solidFill>
              </a:rPr>
              <a:t>C</a:t>
            </a:r>
            <a:r>
              <a:rPr lang="en-US" altLang="en-US" sz="923" b="1" dirty="0" err="1" smtClean="0">
                <a:solidFill>
                  <a:srgbClr val="000000"/>
                </a:solidFill>
              </a:rPr>
              <a:t>ódigo</a:t>
            </a:r>
            <a:r>
              <a:rPr lang="en-US" altLang="en-US" sz="923" b="1" dirty="0" smtClean="0">
                <a:solidFill>
                  <a:srgbClr val="000000"/>
                </a:solidFill>
              </a:rPr>
              <a:t> </a:t>
            </a:r>
            <a:r>
              <a:rPr lang="en-US" altLang="en-US" sz="923" b="1" dirty="0">
                <a:solidFill>
                  <a:srgbClr val="000000"/>
                </a:solidFill>
              </a:rPr>
              <a:t>de Hospital </a:t>
            </a:r>
            <a:r>
              <a:rPr lang="en-US" altLang="en-US" sz="923" dirty="0">
                <a:solidFill>
                  <a:srgbClr val="000000"/>
                </a:solidFill>
              </a:rPr>
              <a:t>[__________]  </a:t>
            </a:r>
            <a:endParaRPr lang="en-US" altLang="en-US" sz="923" dirty="0" smtClean="0">
              <a:solidFill>
                <a:srgbClr val="000000"/>
              </a:solidFill>
            </a:endParaRPr>
          </a:p>
          <a:p>
            <a:pPr eaLnBrk="1" hangingPunct="1">
              <a:spcBef>
                <a:spcPct val="50000"/>
              </a:spcBef>
              <a:buFontTx/>
              <a:buNone/>
              <a:defRPr/>
            </a:pPr>
            <a:r>
              <a:rPr lang="en-US" altLang="en-US" sz="923" b="1" dirty="0">
                <a:solidFill>
                  <a:srgbClr val="000000"/>
                </a:solidFill>
              </a:rPr>
              <a:t>N</a:t>
            </a:r>
            <a:r>
              <a:rPr lang="en-US" altLang="en-US" sz="923" b="1" dirty="0" smtClean="0">
                <a:solidFill>
                  <a:srgbClr val="000000"/>
                </a:solidFill>
              </a:rPr>
              <a:t>ome </a:t>
            </a:r>
            <a:r>
              <a:rPr lang="en-US" altLang="en-US" sz="923" b="1" dirty="0" err="1" smtClean="0">
                <a:solidFill>
                  <a:srgbClr val="000000"/>
                </a:solidFill>
              </a:rPr>
              <a:t>Serviço</a:t>
            </a:r>
            <a:r>
              <a:rPr lang="en-US" altLang="en-US" sz="923" b="1" dirty="0" smtClean="0">
                <a:solidFill>
                  <a:srgbClr val="000000"/>
                </a:solidFill>
              </a:rPr>
              <a:t> </a:t>
            </a:r>
            <a:r>
              <a:rPr lang="en-US" altLang="en-US" sz="923" dirty="0">
                <a:solidFill>
                  <a:srgbClr val="000000"/>
                </a:solidFill>
              </a:rPr>
              <a:t>(Abbr.) / Id </a:t>
            </a:r>
            <a:r>
              <a:rPr lang="en-US" altLang="en-US" sz="923" dirty="0" err="1">
                <a:solidFill>
                  <a:srgbClr val="000000"/>
                </a:solidFill>
              </a:rPr>
              <a:t>Unidade</a:t>
            </a:r>
            <a:r>
              <a:rPr lang="en-US" altLang="en-US" sz="923" dirty="0">
                <a:solidFill>
                  <a:srgbClr val="000000"/>
                </a:solidFill>
              </a:rPr>
              <a:t> [__________] </a:t>
            </a:r>
          </a:p>
          <a:p>
            <a:pPr eaLnBrk="1" hangingPunct="1">
              <a:spcBef>
                <a:spcPct val="50000"/>
              </a:spcBef>
              <a:buFontTx/>
              <a:buNone/>
              <a:defRPr/>
            </a:pPr>
            <a:r>
              <a:rPr lang="en-US" altLang="en-US" sz="923" b="1" dirty="0">
                <a:solidFill>
                  <a:srgbClr val="000000"/>
                </a:solidFill>
              </a:rPr>
              <a:t>D</a:t>
            </a:r>
            <a:r>
              <a:rPr lang="en-US" altLang="en-US" sz="923" b="1" dirty="0" smtClean="0">
                <a:solidFill>
                  <a:srgbClr val="000000"/>
                </a:solidFill>
              </a:rPr>
              <a:t>ata do </a:t>
            </a:r>
            <a:r>
              <a:rPr lang="en-US" altLang="en-US" sz="923" b="1" dirty="0" err="1" smtClean="0">
                <a:solidFill>
                  <a:srgbClr val="000000"/>
                </a:solidFill>
              </a:rPr>
              <a:t>estudo</a:t>
            </a:r>
            <a:r>
              <a:rPr lang="en-US" altLang="en-US" sz="923" b="1" dirty="0" smtClean="0">
                <a:solidFill>
                  <a:srgbClr val="000000"/>
                </a:solidFill>
              </a:rPr>
              <a:t>: </a:t>
            </a:r>
            <a:r>
              <a:rPr lang="en-US" altLang="en-US" sz="923" b="1" dirty="0">
                <a:solidFill>
                  <a:srgbClr val="000000"/>
                </a:solidFill>
              </a:rPr>
              <a:t>___ / ___ /  </a:t>
            </a:r>
            <a:r>
              <a:rPr lang="en-US" altLang="en-US" sz="923" dirty="0">
                <a:solidFill>
                  <a:srgbClr val="000000"/>
                </a:solidFill>
              </a:rPr>
              <a:t>20</a:t>
            </a:r>
            <a:r>
              <a:rPr lang="en-US" altLang="en-US" sz="923" b="1" dirty="0">
                <a:solidFill>
                  <a:srgbClr val="000000"/>
                </a:solidFill>
              </a:rPr>
              <a:t>___ </a:t>
            </a:r>
            <a:r>
              <a:rPr lang="en-US" altLang="en-US" sz="923" dirty="0">
                <a:solidFill>
                  <a:srgbClr val="000000"/>
                </a:solidFill>
              </a:rPr>
              <a:t>(</a:t>
            </a:r>
            <a:r>
              <a:rPr lang="en-US" altLang="en-US" sz="923" i="1" dirty="0" err="1">
                <a:solidFill>
                  <a:srgbClr val="000000"/>
                </a:solidFill>
              </a:rPr>
              <a:t>dd</a:t>
            </a:r>
            <a:r>
              <a:rPr lang="en-US" altLang="en-US" sz="923" i="1" dirty="0">
                <a:solidFill>
                  <a:srgbClr val="000000"/>
                </a:solidFill>
              </a:rPr>
              <a:t>/milímetros/</a:t>
            </a:r>
            <a:r>
              <a:rPr lang="en-US" altLang="en-US" sz="923" i="1" dirty="0" err="1">
                <a:solidFill>
                  <a:srgbClr val="000000"/>
                </a:solidFill>
              </a:rPr>
              <a:t>aaaa</a:t>
            </a:r>
            <a:r>
              <a:rPr lang="en-US" altLang="en-US" sz="923" dirty="0">
                <a:solidFill>
                  <a:srgbClr val="000000"/>
                </a:solidFill>
              </a:rPr>
              <a:t>)</a:t>
            </a:r>
          </a:p>
          <a:p>
            <a:pPr eaLnBrk="1" hangingPunct="1">
              <a:spcBef>
                <a:spcPct val="50000"/>
              </a:spcBef>
              <a:buFontTx/>
              <a:buNone/>
              <a:defRPr/>
            </a:pPr>
            <a:r>
              <a:rPr lang="en-US" altLang="en-US" sz="923" b="1" dirty="0" err="1" smtClean="0">
                <a:solidFill>
                  <a:srgbClr val="000000"/>
                </a:solidFill>
              </a:rPr>
              <a:t>Pais</a:t>
            </a:r>
            <a:r>
              <a:rPr lang="en-US" altLang="en-US" sz="923" b="1" dirty="0" smtClean="0">
                <a:solidFill>
                  <a:srgbClr val="000000"/>
                </a:solidFill>
              </a:rPr>
              <a:t> do </a:t>
            </a:r>
            <a:r>
              <a:rPr lang="en-US" altLang="en-US" sz="923" b="1" dirty="0" err="1" smtClean="0">
                <a:solidFill>
                  <a:srgbClr val="000000"/>
                </a:solidFill>
              </a:rPr>
              <a:t>Doente</a:t>
            </a:r>
            <a:r>
              <a:rPr lang="en-US" altLang="en-US" sz="923" b="1" dirty="0" smtClean="0">
                <a:solidFill>
                  <a:srgbClr val="000000"/>
                </a:solidFill>
              </a:rPr>
              <a:t> :  </a:t>
            </a:r>
            <a:r>
              <a:rPr lang="en-US" altLang="en-US" sz="923" dirty="0">
                <a:solidFill>
                  <a:srgbClr val="000000"/>
                </a:solidFill>
              </a:rPr>
              <a:t>[_________________________________]</a:t>
            </a:r>
          </a:p>
          <a:p>
            <a:pPr eaLnBrk="1" hangingPunct="1">
              <a:spcBef>
                <a:spcPct val="50000"/>
              </a:spcBef>
              <a:buFontTx/>
              <a:buNone/>
              <a:defRPr/>
            </a:pPr>
            <a:r>
              <a:rPr lang="en-US" altLang="en-US" sz="923" b="1" dirty="0">
                <a:solidFill>
                  <a:srgbClr val="000000"/>
                </a:solidFill>
              </a:rPr>
              <a:t>Idade</a:t>
            </a:r>
            <a:r>
              <a:rPr lang="en-US" altLang="en-US" sz="923" dirty="0">
                <a:solidFill>
                  <a:srgbClr val="000000"/>
                </a:solidFill>
              </a:rPr>
              <a:t> em anos: [____] </a:t>
            </a:r>
            <a:r>
              <a:rPr lang="en-US" altLang="en-US" sz="923" dirty="0" err="1">
                <a:solidFill>
                  <a:srgbClr val="000000"/>
                </a:solidFill>
              </a:rPr>
              <a:t>anos</a:t>
            </a:r>
            <a:r>
              <a:rPr lang="en-US" altLang="en-US" sz="923" dirty="0">
                <a:solidFill>
                  <a:srgbClr val="000000"/>
                </a:solidFill>
              </a:rPr>
              <a:t>; Idade, se &lt;2 anos de idade: [_____] meses</a:t>
            </a:r>
          </a:p>
          <a:p>
            <a:pPr eaLnBrk="1" hangingPunct="1">
              <a:spcBef>
                <a:spcPct val="50000"/>
              </a:spcBef>
              <a:buFontTx/>
              <a:buNone/>
              <a:defRPr/>
            </a:pPr>
            <a:r>
              <a:rPr lang="en-US" altLang="en-US" sz="923" b="1" dirty="0">
                <a:solidFill>
                  <a:srgbClr val="000000"/>
                </a:solidFill>
              </a:rPr>
              <a:t>Sexo:  </a:t>
            </a:r>
            <a:r>
              <a:rPr lang="en-US" altLang="en-US" sz="923" dirty="0">
                <a:solidFill>
                  <a:srgbClr val="000000"/>
                </a:solidFill>
              </a:rPr>
              <a:t>M / F </a:t>
            </a:r>
            <a:r>
              <a:rPr lang="en-US" altLang="en-US" sz="923" b="1" dirty="0">
                <a:solidFill>
                  <a:srgbClr val="000000"/>
                </a:solidFill>
              </a:rPr>
              <a:t>        Data de admissão hospitalar: ___ / ___ / _____</a:t>
            </a:r>
            <a:endParaRPr lang="en-US" altLang="en-US" sz="923" dirty="0">
              <a:solidFill>
                <a:srgbClr val="000000"/>
              </a:solidFill>
            </a:endParaRPr>
          </a:p>
          <a:p>
            <a:pPr eaLnBrk="1" hangingPunct="1">
              <a:spcBef>
                <a:spcPts val="831"/>
              </a:spcBef>
              <a:buFontTx/>
              <a:buNone/>
              <a:defRPr/>
            </a:pPr>
            <a:r>
              <a:rPr lang="en-US" altLang="en-US" sz="923" b="1" dirty="0" err="1">
                <a:solidFill>
                  <a:srgbClr val="000000"/>
                </a:solidFill>
              </a:rPr>
              <a:t>M</a:t>
            </a:r>
            <a:r>
              <a:rPr lang="en-US" altLang="en-US" sz="923" b="1" dirty="0" err="1" smtClean="0">
                <a:solidFill>
                  <a:srgbClr val="000000"/>
                </a:solidFill>
              </a:rPr>
              <a:t>édico</a:t>
            </a:r>
            <a:r>
              <a:rPr lang="en-US" altLang="en-US" sz="923" b="1" dirty="0" smtClean="0">
                <a:solidFill>
                  <a:srgbClr val="000000"/>
                </a:solidFill>
              </a:rPr>
              <a:t> </a:t>
            </a:r>
            <a:r>
              <a:rPr lang="en-US" altLang="en-US" sz="923" b="1" dirty="0">
                <a:solidFill>
                  <a:srgbClr val="000000"/>
                </a:solidFill>
              </a:rPr>
              <a:t>/ </a:t>
            </a:r>
            <a:r>
              <a:rPr lang="en-US" altLang="en-US" sz="923" b="1" dirty="0" err="1">
                <a:solidFill>
                  <a:srgbClr val="000000"/>
                </a:solidFill>
              </a:rPr>
              <a:t>Especialidade</a:t>
            </a:r>
            <a:r>
              <a:rPr lang="en-US" altLang="en-US" sz="923" b="1" dirty="0">
                <a:solidFill>
                  <a:srgbClr val="000000"/>
                </a:solidFill>
              </a:rPr>
              <a:t> </a:t>
            </a:r>
            <a:r>
              <a:rPr lang="en-US" altLang="en-US" sz="923" b="1" dirty="0" err="1" smtClean="0">
                <a:solidFill>
                  <a:srgbClr val="000000"/>
                </a:solidFill>
              </a:rPr>
              <a:t>doente</a:t>
            </a:r>
            <a:r>
              <a:rPr lang="en-US" altLang="en-US" sz="923" dirty="0" smtClean="0">
                <a:solidFill>
                  <a:srgbClr val="000000"/>
                </a:solidFill>
              </a:rPr>
              <a:t>: </a:t>
            </a:r>
            <a:r>
              <a:rPr lang="en-US" altLang="en-US" sz="923" dirty="0">
                <a:solidFill>
                  <a:srgbClr val="000000"/>
                </a:solidFill>
              </a:rPr>
              <a:t>[__________]			</a:t>
            </a:r>
          </a:p>
          <a:p>
            <a:pPr eaLnBrk="1" hangingPunct="1">
              <a:spcBef>
                <a:spcPct val="50000"/>
              </a:spcBef>
              <a:buFontTx/>
              <a:buNone/>
              <a:defRPr/>
            </a:pPr>
            <a:r>
              <a:rPr lang="en-US" altLang="en-US" sz="923" b="1" dirty="0">
                <a:solidFill>
                  <a:srgbClr val="000000"/>
                </a:solidFill>
              </a:rPr>
              <a:t>Cirurgia desde a admissão:  </a:t>
            </a:r>
          </a:p>
          <a:p>
            <a:pPr eaLnBrk="1" hangingPunct="1">
              <a:spcBef>
                <a:spcPts val="277"/>
              </a:spcBef>
              <a:buFontTx/>
              <a:buNone/>
              <a:defRPr/>
            </a:pPr>
            <a:r>
              <a:rPr lang="en-US" altLang="en-US" sz="923" dirty="0">
                <a:solidFill>
                  <a:srgbClr val="000000"/>
                </a:solidFill>
              </a:rPr>
              <a:t>  O Nenhuma cirurgia O </a:t>
            </a:r>
            <a:r>
              <a:rPr lang="en-US" altLang="en-US" sz="923" dirty="0" err="1" smtClean="0">
                <a:solidFill>
                  <a:srgbClr val="000000"/>
                </a:solidFill>
              </a:rPr>
              <a:t>Invasão</a:t>
            </a:r>
            <a:r>
              <a:rPr lang="en-US" altLang="en-US" sz="923" dirty="0" smtClean="0">
                <a:solidFill>
                  <a:srgbClr val="000000"/>
                </a:solidFill>
              </a:rPr>
              <a:t> minima/ </a:t>
            </a:r>
            <a:r>
              <a:rPr lang="en-US" altLang="en-US" sz="923" dirty="0" err="1" smtClean="0">
                <a:solidFill>
                  <a:srgbClr val="000000"/>
                </a:solidFill>
              </a:rPr>
              <a:t>Cirurgia</a:t>
            </a:r>
            <a:r>
              <a:rPr lang="en-US" altLang="en-US" sz="923" dirty="0" smtClean="0">
                <a:solidFill>
                  <a:srgbClr val="000000"/>
                </a:solidFill>
              </a:rPr>
              <a:t>  </a:t>
            </a:r>
            <a:r>
              <a:rPr lang="en-US" altLang="en-US" sz="923" dirty="0" err="1" smtClean="0">
                <a:solidFill>
                  <a:srgbClr val="000000"/>
                </a:solidFill>
              </a:rPr>
              <a:t>não</a:t>
            </a:r>
            <a:r>
              <a:rPr lang="en-US" altLang="en-US" sz="923" dirty="0" smtClean="0">
                <a:solidFill>
                  <a:srgbClr val="000000"/>
                </a:solidFill>
              </a:rPr>
              <a:t>-NHSN</a:t>
            </a:r>
            <a:endParaRPr lang="en-US" altLang="en-US" sz="923" dirty="0">
              <a:solidFill>
                <a:srgbClr val="000000"/>
              </a:solidFill>
            </a:endParaRPr>
          </a:p>
          <a:p>
            <a:pPr eaLnBrk="1" hangingPunct="1">
              <a:spcBef>
                <a:spcPts val="277"/>
              </a:spcBef>
              <a:buFontTx/>
              <a:buNone/>
              <a:defRPr/>
            </a:pPr>
            <a:r>
              <a:rPr lang="en-US" altLang="en-US" sz="923" dirty="0">
                <a:solidFill>
                  <a:srgbClr val="000000"/>
                </a:solidFill>
              </a:rPr>
              <a:t>  O </a:t>
            </a:r>
            <a:r>
              <a:rPr lang="en-US" altLang="en-US" sz="923" dirty="0" err="1" smtClean="0">
                <a:solidFill>
                  <a:srgbClr val="000000"/>
                </a:solidFill>
              </a:rPr>
              <a:t>Cirurgia</a:t>
            </a:r>
            <a:r>
              <a:rPr lang="en-US" altLang="en-US" sz="923" dirty="0" smtClean="0">
                <a:solidFill>
                  <a:srgbClr val="000000"/>
                </a:solidFill>
              </a:rPr>
              <a:t> </a:t>
            </a:r>
            <a:r>
              <a:rPr lang="en-US" altLang="en-US" sz="923" dirty="0">
                <a:solidFill>
                  <a:srgbClr val="000000"/>
                </a:solidFill>
              </a:rPr>
              <a:t>NHSN -&gt; </a:t>
            </a:r>
            <a:r>
              <a:rPr lang="en-US" altLang="en-US" sz="923" dirty="0">
                <a:solidFill>
                  <a:srgbClr val="FF0000"/>
                </a:solidFill>
              </a:rPr>
              <a:t>especifique (opcional): [__________] </a:t>
            </a:r>
            <a:endParaRPr lang="en-US" altLang="en-US" sz="923" dirty="0">
              <a:solidFill>
                <a:srgbClr val="000000"/>
              </a:solidFill>
            </a:endParaRPr>
          </a:p>
          <a:p>
            <a:pPr eaLnBrk="1" hangingPunct="1">
              <a:spcBef>
                <a:spcPts val="277"/>
              </a:spcBef>
              <a:buFontTx/>
              <a:buNone/>
              <a:defRPr/>
            </a:pPr>
            <a:r>
              <a:rPr lang="en-US" altLang="en-US" sz="923" b="1" dirty="0">
                <a:solidFill>
                  <a:srgbClr val="FF0000"/>
                </a:solidFill>
              </a:rPr>
              <a:t> </a:t>
            </a:r>
            <a:r>
              <a:rPr lang="en-US" altLang="en-US" sz="923" b="1" dirty="0" smtClean="0">
                <a:solidFill>
                  <a:srgbClr val="FF0000"/>
                </a:solidFill>
              </a:rPr>
              <a:t> </a:t>
            </a:r>
            <a:r>
              <a:rPr lang="en-US" altLang="en-US" sz="923" dirty="0" smtClean="0">
                <a:solidFill>
                  <a:srgbClr val="000000"/>
                </a:solidFill>
              </a:rPr>
              <a:t>O </a:t>
            </a:r>
            <a:r>
              <a:rPr lang="en-US" altLang="en-US" sz="923" dirty="0" err="1">
                <a:solidFill>
                  <a:srgbClr val="000000"/>
                </a:solidFill>
              </a:rPr>
              <a:t>Desconhecido</a:t>
            </a:r>
            <a:r>
              <a:rPr lang="en-US" altLang="en-US" sz="923" dirty="0">
                <a:solidFill>
                  <a:srgbClr val="000000"/>
                </a:solidFill>
              </a:rPr>
              <a:t>	</a:t>
            </a:r>
          </a:p>
          <a:p>
            <a:pPr eaLnBrk="1" hangingPunct="1">
              <a:spcBef>
                <a:spcPct val="50000"/>
              </a:spcBef>
              <a:buFontTx/>
              <a:buNone/>
              <a:defRPr/>
            </a:pPr>
            <a:r>
              <a:rPr lang="en-US" altLang="en-US" sz="923" b="1" dirty="0" err="1">
                <a:solidFill>
                  <a:srgbClr val="000000"/>
                </a:solidFill>
              </a:rPr>
              <a:t>P</a:t>
            </a:r>
            <a:r>
              <a:rPr lang="en-US" altLang="en-US" sz="923" b="1" dirty="0" err="1" smtClean="0">
                <a:solidFill>
                  <a:srgbClr val="000000"/>
                </a:solidFill>
              </a:rPr>
              <a:t>ontuação</a:t>
            </a:r>
            <a:r>
              <a:rPr lang="en-US" altLang="en-US" sz="923" b="1" dirty="0" smtClean="0">
                <a:solidFill>
                  <a:srgbClr val="000000"/>
                </a:solidFill>
              </a:rPr>
              <a:t> </a:t>
            </a:r>
            <a:r>
              <a:rPr lang="en-US" altLang="en-US" sz="923" b="1" dirty="0">
                <a:solidFill>
                  <a:srgbClr val="000000"/>
                </a:solidFill>
              </a:rPr>
              <a:t>McCabe</a:t>
            </a:r>
            <a:r>
              <a:rPr lang="en-US" altLang="en-US" sz="923" dirty="0">
                <a:solidFill>
                  <a:srgbClr val="000000"/>
                </a:solidFill>
              </a:rPr>
              <a:t>:  	</a:t>
            </a:r>
          </a:p>
          <a:p>
            <a:pPr eaLnBrk="1" hangingPunct="1">
              <a:spcBef>
                <a:spcPts val="277"/>
              </a:spcBef>
              <a:buFontTx/>
              <a:buNone/>
              <a:defRPr/>
            </a:pPr>
            <a:r>
              <a:rPr lang="en-US" altLang="en-US" sz="923" dirty="0">
                <a:solidFill>
                  <a:srgbClr val="000000"/>
                </a:solidFill>
              </a:rPr>
              <a:t>   O </a:t>
            </a:r>
            <a:r>
              <a:rPr lang="en-US" altLang="en-US" sz="923" dirty="0" err="1">
                <a:solidFill>
                  <a:srgbClr val="000000"/>
                </a:solidFill>
              </a:rPr>
              <a:t>Doença</a:t>
            </a:r>
            <a:r>
              <a:rPr lang="en-US" altLang="en-US" sz="923" dirty="0">
                <a:solidFill>
                  <a:srgbClr val="000000"/>
                </a:solidFill>
              </a:rPr>
              <a:t> </a:t>
            </a:r>
            <a:r>
              <a:rPr lang="en-US" altLang="en-US" sz="923" dirty="0" err="1" smtClean="0">
                <a:solidFill>
                  <a:srgbClr val="000000"/>
                </a:solidFill>
              </a:rPr>
              <a:t>não</a:t>
            </a:r>
            <a:r>
              <a:rPr lang="en-US" altLang="en-US" sz="923" dirty="0" smtClean="0">
                <a:solidFill>
                  <a:srgbClr val="000000"/>
                </a:solidFill>
              </a:rPr>
              <a:t>-fatal      O </a:t>
            </a:r>
            <a:r>
              <a:rPr lang="en-US" altLang="en-US" sz="923" dirty="0" err="1">
                <a:solidFill>
                  <a:srgbClr val="000000"/>
                </a:solidFill>
              </a:rPr>
              <a:t>D</a:t>
            </a:r>
            <a:r>
              <a:rPr lang="en-US" altLang="en-US" sz="923" dirty="0" err="1" smtClean="0">
                <a:solidFill>
                  <a:srgbClr val="000000"/>
                </a:solidFill>
              </a:rPr>
              <a:t>oença</a:t>
            </a:r>
            <a:r>
              <a:rPr lang="en-US" altLang="en-US" sz="923" dirty="0" smtClean="0">
                <a:solidFill>
                  <a:srgbClr val="000000"/>
                </a:solidFill>
              </a:rPr>
              <a:t> fatal a </a:t>
            </a:r>
            <a:r>
              <a:rPr lang="en-US" altLang="en-US" sz="923" dirty="0" err="1" smtClean="0">
                <a:solidFill>
                  <a:srgbClr val="000000"/>
                </a:solidFill>
              </a:rPr>
              <a:t>prazo</a:t>
            </a:r>
            <a:endParaRPr lang="en-US" altLang="en-US" sz="923" dirty="0">
              <a:solidFill>
                <a:srgbClr val="000000"/>
              </a:solidFill>
            </a:endParaRPr>
          </a:p>
          <a:p>
            <a:pPr eaLnBrk="1" hangingPunct="1">
              <a:spcBef>
                <a:spcPts val="277"/>
              </a:spcBef>
              <a:buFontTx/>
              <a:buNone/>
              <a:defRPr/>
            </a:pPr>
            <a:r>
              <a:rPr lang="en-US" altLang="en-US" sz="923" dirty="0">
                <a:solidFill>
                  <a:srgbClr val="000000"/>
                </a:solidFill>
              </a:rPr>
              <a:t>  </a:t>
            </a:r>
            <a:r>
              <a:rPr lang="en-US" altLang="en-US" sz="923" dirty="0" smtClean="0">
                <a:solidFill>
                  <a:srgbClr val="000000"/>
                </a:solidFill>
              </a:rPr>
              <a:t> O </a:t>
            </a:r>
            <a:r>
              <a:rPr lang="en-US" altLang="en-US" sz="923" dirty="0" err="1">
                <a:solidFill>
                  <a:srgbClr val="000000"/>
                </a:solidFill>
              </a:rPr>
              <a:t>D</a:t>
            </a:r>
            <a:r>
              <a:rPr lang="en-US" altLang="en-US" sz="923" dirty="0" err="1" smtClean="0">
                <a:solidFill>
                  <a:srgbClr val="000000"/>
                </a:solidFill>
              </a:rPr>
              <a:t>oença</a:t>
            </a:r>
            <a:r>
              <a:rPr lang="en-US" altLang="en-US" sz="923" dirty="0" smtClean="0">
                <a:solidFill>
                  <a:srgbClr val="000000"/>
                </a:solidFill>
              </a:rPr>
              <a:t> fatal </a:t>
            </a:r>
            <a:r>
              <a:rPr lang="en-US" altLang="en-US" sz="923" dirty="0" err="1" smtClean="0">
                <a:solidFill>
                  <a:srgbClr val="000000"/>
                </a:solidFill>
              </a:rPr>
              <a:t>rápida</a:t>
            </a:r>
            <a:r>
              <a:rPr lang="en-US" altLang="en-US" sz="923" dirty="0" smtClean="0">
                <a:solidFill>
                  <a:srgbClr val="000000"/>
                </a:solidFill>
              </a:rPr>
              <a:t>   O </a:t>
            </a:r>
            <a:r>
              <a:rPr lang="en-US" altLang="en-US" sz="923" dirty="0">
                <a:solidFill>
                  <a:srgbClr val="000000"/>
                </a:solidFill>
              </a:rPr>
              <a:t>Desconhecido	</a:t>
            </a:r>
          </a:p>
          <a:p>
            <a:pPr eaLnBrk="1" hangingPunct="1">
              <a:spcBef>
                <a:spcPct val="50000"/>
              </a:spcBef>
              <a:buFontTx/>
              <a:buNone/>
              <a:defRPr/>
            </a:pPr>
            <a:r>
              <a:rPr lang="en-US" altLang="en-US" sz="923" b="1" dirty="0">
                <a:solidFill>
                  <a:srgbClr val="FF0000"/>
                </a:solidFill>
              </a:rPr>
              <a:t>Se </a:t>
            </a:r>
            <a:r>
              <a:rPr lang="en-US" altLang="en-US" sz="923" b="1" dirty="0" err="1" smtClean="0">
                <a:solidFill>
                  <a:srgbClr val="FF0000"/>
                </a:solidFill>
              </a:rPr>
              <a:t>recém-nascido</a:t>
            </a:r>
            <a:r>
              <a:rPr lang="en-US" altLang="en-US" sz="923" b="1" dirty="0">
                <a:solidFill>
                  <a:srgbClr val="FF0000"/>
                </a:solidFill>
              </a:rPr>
              <a:t>, </a:t>
            </a:r>
            <a:r>
              <a:rPr lang="en-US" altLang="en-US" sz="923" b="1" dirty="0" smtClean="0">
                <a:solidFill>
                  <a:srgbClr val="FF0000"/>
                </a:solidFill>
              </a:rPr>
              <a:t>peso </a:t>
            </a:r>
            <a:r>
              <a:rPr lang="en-US" altLang="en-US" sz="923" b="1" dirty="0" err="1" smtClean="0">
                <a:solidFill>
                  <a:srgbClr val="FF0000"/>
                </a:solidFill>
              </a:rPr>
              <a:t>nascimento</a:t>
            </a:r>
            <a:r>
              <a:rPr lang="en-US" altLang="en-US" sz="923" b="1" dirty="0">
                <a:solidFill>
                  <a:srgbClr val="FF0000"/>
                </a:solidFill>
              </a:rPr>
              <a:t>: </a:t>
            </a:r>
            <a:r>
              <a:rPr lang="en-US" altLang="en-US" sz="923" dirty="0">
                <a:solidFill>
                  <a:srgbClr val="FF0000"/>
                </a:solidFill>
              </a:rPr>
              <a:t>[______] gramas</a:t>
            </a:r>
          </a:p>
          <a:p>
            <a:pPr eaLnBrk="1" hangingPunct="1">
              <a:spcBef>
                <a:spcPct val="50000"/>
              </a:spcBef>
              <a:buFontTx/>
              <a:buNone/>
              <a:defRPr/>
            </a:pPr>
            <a:r>
              <a:rPr lang="en-US" altLang="en-US" sz="923" b="1" dirty="0" err="1" smtClean="0">
                <a:solidFill>
                  <a:srgbClr val="000000"/>
                </a:solidFill>
              </a:rPr>
              <a:t>Cateter</a:t>
            </a:r>
            <a:r>
              <a:rPr lang="en-US" altLang="en-US" sz="923" b="1" dirty="0" smtClean="0">
                <a:solidFill>
                  <a:srgbClr val="000000"/>
                </a:solidFill>
              </a:rPr>
              <a:t> </a:t>
            </a:r>
            <a:r>
              <a:rPr lang="en-US" altLang="en-US" sz="923" b="1" dirty="0">
                <a:solidFill>
                  <a:srgbClr val="000000"/>
                </a:solidFill>
              </a:rPr>
              <a:t>vascular Central:		</a:t>
            </a:r>
            <a:r>
              <a:rPr lang="en-US" altLang="en-US" sz="923" dirty="0">
                <a:sym typeface="Wingdings" panose="05000000000000000000" pitchFamily="2" charset="2"/>
              </a:rPr>
              <a:t></a:t>
            </a:r>
            <a:r>
              <a:rPr lang="en-US" altLang="en-US" sz="923" dirty="0">
                <a:solidFill>
                  <a:srgbClr val="000000"/>
                </a:solidFill>
              </a:rPr>
              <a:t> Não   </a:t>
            </a:r>
            <a:r>
              <a:rPr lang="en-US" altLang="en-US" sz="923" dirty="0">
                <a:sym typeface="Wingdings" panose="05000000000000000000" pitchFamily="2" charset="2"/>
              </a:rPr>
              <a:t></a:t>
            </a:r>
            <a:r>
              <a:rPr lang="en-US" altLang="en-US" sz="923" dirty="0">
                <a:solidFill>
                  <a:srgbClr val="000000"/>
                </a:solidFill>
              </a:rPr>
              <a:t> sim   </a:t>
            </a:r>
            <a:r>
              <a:rPr lang="en-US" altLang="en-US" sz="923" dirty="0">
                <a:sym typeface="Wingdings" panose="05000000000000000000" pitchFamily="2" charset="2"/>
              </a:rPr>
              <a:t></a:t>
            </a:r>
            <a:r>
              <a:rPr lang="en-US" altLang="en-US" sz="923" dirty="0">
                <a:solidFill>
                  <a:srgbClr val="000000"/>
                </a:solidFill>
              </a:rPr>
              <a:t> </a:t>
            </a:r>
            <a:r>
              <a:rPr lang="en-US" altLang="en-US" sz="923" dirty="0" err="1" smtClean="0">
                <a:solidFill>
                  <a:srgbClr val="000000"/>
                </a:solidFill>
              </a:rPr>
              <a:t>Desc</a:t>
            </a:r>
            <a:r>
              <a:rPr lang="en-US" altLang="en-US" sz="923" dirty="0" smtClean="0">
                <a:solidFill>
                  <a:srgbClr val="000000"/>
                </a:solidFill>
              </a:rPr>
              <a:t>.</a:t>
            </a:r>
            <a:endParaRPr lang="en-US" altLang="en-US" sz="923" dirty="0">
              <a:solidFill>
                <a:srgbClr val="000000"/>
              </a:solidFill>
            </a:endParaRPr>
          </a:p>
          <a:p>
            <a:pPr eaLnBrk="1" hangingPunct="1">
              <a:spcBef>
                <a:spcPct val="50000"/>
              </a:spcBef>
              <a:buFontTx/>
              <a:buNone/>
              <a:defRPr/>
            </a:pPr>
            <a:r>
              <a:rPr lang="en-US" altLang="en-US" sz="923" b="1" dirty="0" err="1" smtClean="0">
                <a:solidFill>
                  <a:srgbClr val="000000"/>
                </a:solidFill>
              </a:rPr>
              <a:t>Cateter</a:t>
            </a:r>
            <a:r>
              <a:rPr lang="en-US" altLang="en-US" sz="923" b="1" dirty="0" smtClean="0">
                <a:solidFill>
                  <a:srgbClr val="000000"/>
                </a:solidFill>
              </a:rPr>
              <a:t> </a:t>
            </a:r>
            <a:r>
              <a:rPr lang="en-US" altLang="en-US" sz="923" b="1" dirty="0">
                <a:solidFill>
                  <a:srgbClr val="000000"/>
                </a:solidFill>
              </a:rPr>
              <a:t>vascular </a:t>
            </a:r>
            <a:r>
              <a:rPr lang="en-US" altLang="en-US" sz="923" b="1" dirty="0" err="1" smtClean="0">
                <a:solidFill>
                  <a:srgbClr val="000000"/>
                </a:solidFill>
              </a:rPr>
              <a:t>periférico</a:t>
            </a:r>
            <a:r>
              <a:rPr lang="en-US" altLang="en-US" sz="923" b="1" dirty="0" smtClean="0">
                <a:solidFill>
                  <a:srgbClr val="000000"/>
                </a:solidFill>
              </a:rPr>
              <a:t>:</a:t>
            </a:r>
            <a:r>
              <a:rPr lang="en-US" altLang="en-US" sz="923" b="1" dirty="0">
                <a:solidFill>
                  <a:srgbClr val="000000"/>
                </a:solidFill>
              </a:rPr>
              <a:t>		</a:t>
            </a:r>
            <a:r>
              <a:rPr lang="en-US" altLang="en-US" sz="923" dirty="0">
                <a:sym typeface="Wingdings" panose="05000000000000000000" pitchFamily="2" charset="2"/>
              </a:rPr>
              <a:t></a:t>
            </a:r>
            <a:r>
              <a:rPr lang="en-US" altLang="en-US" sz="923" dirty="0">
                <a:solidFill>
                  <a:srgbClr val="000000"/>
                </a:solidFill>
              </a:rPr>
              <a:t> Não   </a:t>
            </a:r>
            <a:r>
              <a:rPr lang="en-US" altLang="en-US" sz="923" dirty="0">
                <a:sym typeface="Wingdings" panose="05000000000000000000" pitchFamily="2" charset="2"/>
              </a:rPr>
              <a:t></a:t>
            </a:r>
            <a:r>
              <a:rPr lang="en-US" altLang="en-US" sz="923" dirty="0">
                <a:solidFill>
                  <a:srgbClr val="000000"/>
                </a:solidFill>
              </a:rPr>
              <a:t> sim   </a:t>
            </a:r>
            <a:r>
              <a:rPr lang="en-US" altLang="en-US" sz="923" dirty="0">
                <a:sym typeface="Wingdings" panose="05000000000000000000" pitchFamily="2" charset="2"/>
              </a:rPr>
              <a:t></a:t>
            </a:r>
            <a:r>
              <a:rPr lang="en-US" altLang="en-US" sz="923" dirty="0">
                <a:solidFill>
                  <a:srgbClr val="000000"/>
                </a:solidFill>
              </a:rPr>
              <a:t> </a:t>
            </a:r>
            <a:r>
              <a:rPr lang="en-US" altLang="en-US" sz="923" dirty="0" err="1" smtClean="0">
                <a:solidFill>
                  <a:srgbClr val="000000"/>
                </a:solidFill>
              </a:rPr>
              <a:t>Desc</a:t>
            </a:r>
            <a:r>
              <a:rPr lang="en-US" altLang="en-US" sz="923" dirty="0" smtClean="0">
                <a:solidFill>
                  <a:srgbClr val="000000"/>
                </a:solidFill>
              </a:rPr>
              <a:t>.</a:t>
            </a:r>
            <a:endParaRPr lang="en-US" altLang="en-US" sz="923" dirty="0">
              <a:solidFill>
                <a:srgbClr val="000000"/>
              </a:solidFill>
            </a:endParaRPr>
          </a:p>
          <a:p>
            <a:pPr eaLnBrk="1" hangingPunct="1">
              <a:spcBef>
                <a:spcPct val="50000"/>
              </a:spcBef>
              <a:buFontTx/>
              <a:buNone/>
              <a:defRPr/>
            </a:pPr>
            <a:r>
              <a:rPr lang="en-US" altLang="en-US" sz="923" b="1" dirty="0" err="1">
                <a:solidFill>
                  <a:srgbClr val="000000"/>
                </a:solidFill>
              </a:rPr>
              <a:t>C</a:t>
            </a:r>
            <a:r>
              <a:rPr lang="en-US" altLang="en-US" sz="923" b="1" dirty="0" err="1" smtClean="0">
                <a:solidFill>
                  <a:srgbClr val="000000"/>
                </a:solidFill>
              </a:rPr>
              <a:t>ateter</a:t>
            </a:r>
            <a:r>
              <a:rPr lang="en-US" altLang="en-US" sz="923" b="1" dirty="0" smtClean="0">
                <a:solidFill>
                  <a:srgbClr val="000000"/>
                </a:solidFill>
              </a:rPr>
              <a:t> </a:t>
            </a:r>
            <a:r>
              <a:rPr lang="en-US" altLang="en-US" sz="923" b="1" dirty="0">
                <a:solidFill>
                  <a:srgbClr val="000000"/>
                </a:solidFill>
              </a:rPr>
              <a:t>urinário</a:t>
            </a:r>
            <a:r>
              <a:rPr lang="en-US" altLang="en-US" sz="923" dirty="0">
                <a:solidFill>
                  <a:srgbClr val="000000"/>
                </a:solidFill>
              </a:rPr>
              <a:t>:    			</a:t>
            </a:r>
            <a:r>
              <a:rPr lang="en-US" altLang="en-US" sz="923" dirty="0">
                <a:sym typeface="Wingdings" panose="05000000000000000000" pitchFamily="2" charset="2"/>
              </a:rPr>
              <a:t></a:t>
            </a:r>
            <a:r>
              <a:rPr lang="en-US" altLang="en-US" sz="923" dirty="0">
                <a:solidFill>
                  <a:srgbClr val="000000"/>
                </a:solidFill>
              </a:rPr>
              <a:t> Não   </a:t>
            </a:r>
            <a:r>
              <a:rPr lang="en-US" altLang="en-US" sz="923" dirty="0">
                <a:sym typeface="Wingdings" panose="05000000000000000000" pitchFamily="2" charset="2"/>
              </a:rPr>
              <a:t></a:t>
            </a:r>
            <a:r>
              <a:rPr lang="en-US" altLang="en-US" sz="923" dirty="0">
                <a:solidFill>
                  <a:srgbClr val="000000"/>
                </a:solidFill>
              </a:rPr>
              <a:t> sim   </a:t>
            </a:r>
            <a:r>
              <a:rPr lang="en-US" altLang="en-US" sz="923" dirty="0">
                <a:sym typeface="Wingdings" panose="05000000000000000000" pitchFamily="2" charset="2"/>
              </a:rPr>
              <a:t></a:t>
            </a:r>
            <a:r>
              <a:rPr lang="en-US" altLang="en-US" sz="923" dirty="0">
                <a:solidFill>
                  <a:srgbClr val="000000"/>
                </a:solidFill>
              </a:rPr>
              <a:t> </a:t>
            </a:r>
            <a:r>
              <a:rPr lang="en-US" altLang="en-US" sz="923" dirty="0" err="1" smtClean="0">
                <a:solidFill>
                  <a:srgbClr val="000000"/>
                </a:solidFill>
              </a:rPr>
              <a:t>Desc</a:t>
            </a:r>
            <a:r>
              <a:rPr lang="en-US" altLang="en-US" sz="923" dirty="0" smtClean="0">
                <a:solidFill>
                  <a:srgbClr val="000000"/>
                </a:solidFill>
              </a:rPr>
              <a:t>.</a:t>
            </a:r>
            <a:endParaRPr lang="en-US" altLang="en-US" sz="923" dirty="0">
              <a:solidFill>
                <a:srgbClr val="000000"/>
              </a:solidFill>
            </a:endParaRPr>
          </a:p>
          <a:p>
            <a:pPr eaLnBrk="1" hangingPunct="1">
              <a:spcBef>
                <a:spcPct val="50000"/>
              </a:spcBef>
              <a:buFontTx/>
              <a:buNone/>
              <a:defRPr/>
            </a:pPr>
            <a:r>
              <a:rPr lang="en-US" altLang="en-US" sz="923" b="1" dirty="0" err="1">
                <a:solidFill>
                  <a:srgbClr val="000000"/>
                </a:solidFill>
              </a:rPr>
              <a:t>I</a:t>
            </a:r>
            <a:r>
              <a:rPr lang="en-US" altLang="en-US" sz="923" b="1" dirty="0" err="1" smtClean="0">
                <a:solidFill>
                  <a:srgbClr val="000000"/>
                </a:solidFill>
              </a:rPr>
              <a:t>ntubação</a:t>
            </a:r>
            <a:r>
              <a:rPr lang="en-US" altLang="en-US" sz="923" b="1" dirty="0">
                <a:solidFill>
                  <a:srgbClr val="000000"/>
                </a:solidFill>
              </a:rPr>
              <a:t>:			</a:t>
            </a:r>
            <a:r>
              <a:rPr lang="en-US" altLang="en-US" sz="923" b="1" dirty="0" smtClean="0">
                <a:solidFill>
                  <a:srgbClr val="000000"/>
                </a:solidFill>
              </a:rPr>
              <a:t>	</a:t>
            </a:r>
            <a:r>
              <a:rPr lang="en-US" altLang="en-US" sz="923" dirty="0" smtClean="0">
                <a:sym typeface="Wingdings" panose="05000000000000000000" pitchFamily="2" charset="2"/>
              </a:rPr>
              <a:t></a:t>
            </a:r>
            <a:r>
              <a:rPr lang="en-US" altLang="en-US" sz="923" dirty="0" smtClean="0">
                <a:solidFill>
                  <a:srgbClr val="000000"/>
                </a:solidFill>
              </a:rPr>
              <a:t> </a:t>
            </a:r>
            <a:r>
              <a:rPr lang="en-US" altLang="en-US" sz="923" dirty="0">
                <a:solidFill>
                  <a:srgbClr val="000000"/>
                </a:solidFill>
              </a:rPr>
              <a:t>Não   </a:t>
            </a:r>
            <a:r>
              <a:rPr lang="en-US" altLang="en-US" sz="923" dirty="0">
                <a:sym typeface="Wingdings" panose="05000000000000000000" pitchFamily="2" charset="2"/>
              </a:rPr>
              <a:t></a:t>
            </a:r>
            <a:r>
              <a:rPr lang="en-US" altLang="en-US" sz="923" dirty="0">
                <a:solidFill>
                  <a:srgbClr val="000000"/>
                </a:solidFill>
              </a:rPr>
              <a:t> sim   </a:t>
            </a:r>
            <a:r>
              <a:rPr lang="en-US" altLang="en-US" sz="923" dirty="0">
                <a:sym typeface="Wingdings" panose="05000000000000000000" pitchFamily="2" charset="2"/>
              </a:rPr>
              <a:t></a:t>
            </a:r>
            <a:r>
              <a:rPr lang="en-US" altLang="en-US" sz="923" dirty="0">
                <a:solidFill>
                  <a:srgbClr val="000000"/>
                </a:solidFill>
              </a:rPr>
              <a:t> </a:t>
            </a:r>
            <a:r>
              <a:rPr lang="en-US" altLang="en-US" sz="923" dirty="0" err="1" smtClean="0">
                <a:solidFill>
                  <a:srgbClr val="000000"/>
                </a:solidFill>
              </a:rPr>
              <a:t>Desc</a:t>
            </a:r>
            <a:r>
              <a:rPr lang="en-US" altLang="en-US" sz="923" dirty="0" smtClean="0">
                <a:solidFill>
                  <a:srgbClr val="000000"/>
                </a:solidFill>
              </a:rPr>
              <a:t>.</a:t>
            </a:r>
            <a:endParaRPr lang="en-US" altLang="en-US" sz="923" dirty="0">
              <a:solidFill>
                <a:srgbClr val="000000"/>
              </a:solidFill>
            </a:endParaRPr>
          </a:p>
          <a:p>
            <a:pPr eaLnBrk="1" hangingPunct="1">
              <a:spcBef>
                <a:spcPct val="50000"/>
              </a:spcBef>
              <a:buFontTx/>
              <a:buNone/>
              <a:defRPr/>
            </a:pPr>
            <a:r>
              <a:rPr lang="en-US" altLang="en-US" sz="923" dirty="0"/>
              <a:t>O paciente </a:t>
            </a:r>
            <a:r>
              <a:rPr lang="en-US" altLang="en-US" sz="923" dirty="0" err="1"/>
              <a:t>recebe</a:t>
            </a:r>
            <a:r>
              <a:rPr lang="en-US" altLang="en-US" sz="923" dirty="0"/>
              <a:t> </a:t>
            </a:r>
            <a:r>
              <a:rPr lang="en-US" altLang="en-US" sz="923" b="1" dirty="0" err="1" smtClean="0"/>
              <a:t>antimicrobiano</a:t>
            </a:r>
            <a:r>
              <a:rPr lang="en-US" altLang="en-US" sz="923" b="1" dirty="0" smtClean="0"/>
              <a:t> </a:t>
            </a:r>
            <a:r>
              <a:rPr lang="en-US" altLang="en-US" sz="923" b="1" dirty="0"/>
              <a:t>(s)</a:t>
            </a:r>
            <a:r>
              <a:rPr lang="en-US" altLang="en-US" sz="923" baseline="30000" dirty="0"/>
              <a:t>(1)</a:t>
            </a:r>
            <a:r>
              <a:rPr lang="en-US" altLang="en-US" sz="923" dirty="0"/>
              <a:t>:    	</a:t>
            </a:r>
            <a:r>
              <a:rPr lang="en-US" altLang="en-US" sz="923" dirty="0">
                <a:sym typeface="Wingdings" panose="05000000000000000000" pitchFamily="2" charset="2"/>
              </a:rPr>
              <a:t></a:t>
            </a:r>
            <a:r>
              <a:rPr lang="en-US" altLang="en-US" sz="923" dirty="0">
                <a:solidFill>
                  <a:srgbClr val="000000"/>
                </a:solidFill>
              </a:rPr>
              <a:t> Não   </a:t>
            </a:r>
            <a:r>
              <a:rPr lang="en-US" altLang="en-US" sz="923" dirty="0">
                <a:sym typeface="Wingdings" panose="05000000000000000000" pitchFamily="2" charset="2"/>
              </a:rPr>
              <a:t></a:t>
            </a:r>
            <a:r>
              <a:rPr lang="en-US" altLang="en-US" sz="923" dirty="0">
                <a:solidFill>
                  <a:srgbClr val="000000"/>
                </a:solidFill>
              </a:rPr>
              <a:t> sim</a:t>
            </a:r>
            <a:endParaRPr lang="en-US" altLang="en-US" sz="923" dirty="0"/>
          </a:p>
          <a:p>
            <a:pPr eaLnBrk="1" hangingPunct="1">
              <a:spcBef>
                <a:spcPct val="50000"/>
              </a:spcBef>
              <a:buFontTx/>
              <a:buNone/>
              <a:defRPr/>
            </a:pPr>
            <a:r>
              <a:rPr lang="en-US" altLang="en-US" sz="923" dirty="0"/>
              <a:t>O paciente tem </a:t>
            </a:r>
            <a:r>
              <a:rPr lang="en-US" altLang="en-US" sz="923" b="1" dirty="0" smtClean="0"/>
              <a:t>IACs  </a:t>
            </a:r>
            <a:r>
              <a:rPr lang="en-US" altLang="en-US" sz="923" b="1" dirty="0"/>
              <a:t>ativa</a:t>
            </a:r>
            <a:r>
              <a:rPr lang="en-US" altLang="en-US" sz="923" baseline="30000" dirty="0"/>
              <a:t>(2)</a:t>
            </a:r>
            <a:r>
              <a:rPr lang="en-US" altLang="en-US" sz="923" dirty="0"/>
              <a:t>: 	    	</a:t>
            </a:r>
            <a:r>
              <a:rPr lang="en-US" altLang="en-US" sz="923" dirty="0">
                <a:sym typeface="Wingdings" panose="05000000000000000000" pitchFamily="2" charset="2"/>
              </a:rPr>
              <a:t></a:t>
            </a:r>
            <a:r>
              <a:rPr lang="en-US" altLang="en-US" sz="923" dirty="0">
                <a:solidFill>
                  <a:srgbClr val="000000"/>
                </a:solidFill>
              </a:rPr>
              <a:t> Não   </a:t>
            </a:r>
            <a:r>
              <a:rPr lang="en-US" altLang="en-US" sz="923" dirty="0">
                <a:sym typeface="Wingdings" panose="05000000000000000000" pitchFamily="2" charset="2"/>
              </a:rPr>
              <a:t></a:t>
            </a:r>
            <a:r>
              <a:rPr lang="en-US" altLang="en-US" sz="923" dirty="0">
                <a:solidFill>
                  <a:srgbClr val="000000"/>
                </a:solidFill>
              </a:rPr>
              <a:t> sim</a:t>
            </a:r>
            <a:endParaRPr lang="en-US" altLang="en-US" sz="923" dirty="0"/>
          </a:p>
        </p:txBody>
      </p:sp>
      <p:sp>
        <p:nvSpPr>
          <p:cNvPr id="6239" name="Rectangle 925"/>
          <p:cNvSpPr>
            <a:spLocks noChangeArrowheads="1"/>
          </p:cNvSpPr>
          <p:nvPr/>
        </p:nvSpPr>
        <p:spPr bwMode="auto">
          <a:xfrm>
            <a:off x="184150" y="5610495"/>
            <a:ext cx="3789363" cy="1341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228600" indent="-228600" eaLnBrk="1" hangingPunct="1">
              <a:spcBef>
                <a:spcPct val="0"/>
              </a:spcBef>
              <a:buFontTx/>
              <a:buAutoNum type="arabicParenBoth"/>
              <a:defRPr/>
            </a:pPr>
            <a:r>
              <a:rPr lang="en-US" altLang="en-US" sz="738" dirty="0" smtClean="0"/>
              <a:t>Na </a:t>
            </a:r>
            <a:r>
              <a:rPr lang="en-US" altLang="en-US" sz="738" dirty="0" err="1" smtClean="0"/>
              <a:t>altura</a:t>
            </a:r>
            <a:r>
              <a:rPr lang="en-US" altLang="en-US" sz="738" dirty="0" smtClean="0"/>
              <a:t> do </a:t>
            </a:r>
            <a:r>
              <a:rPr lang="en-US" altLang="en-US" sz="738" dirty="0" err="1" smtClean="0"/>
              <a:t>estudo</a:t>
            </a:r>
            <a:r>
              <a:rPr lang="en-US" altLang="en-US" sz="738" dirty="0" smtClean="0"/>
              <a:t>, à </a:t>
            </a:r>
            <a:r>
              <a:rPr lang="en-US" altLang="en-US" sz="738" dirty="0" err="1" smtClean="0"/>
              <a:t>excepção</a:t>
            </a:r>
            <a:r>
              <a:rPr lang="en-US" altLang="en-US" sz="738" dirty="0" smtClean="0"/>
              <a:t> da </a:t>
            </a:r>
            <a:r>
              <a:rPr lang="en-US" altLang="en-US" sz="738" dirty="0" err="1" smtClean="0"/>
              <a:t>profilaxia</a:t>
            </a:r>
            <a:r>
              <a:rPr lang="en-US" altLang="en-US" sz="738" dirty="0" smtClean="0"/>
              <a:t> </a:t>
            </a:r>
            <a:r>
              <a:rPr lang="en-US" altLang="en-US" sz="738" dirty="0" err="1" smtClean="0"/>
              <a:t>cirurgica</a:t>
            </a:r>
            <a:r>
              <a:rPr lang="en-US" altLang="en-US" sz="738" dirty="0" smtClean="0"/>
              <a:t> 24h antes das 8h00 no </a:t>
            </a:r>
            <a:r>
              <a:rPr lang="en-US" altLang="en-US" sz="738" dirty="0" err="1" smtClean="0"/>
              <a:t>dia</a:t>
            </a:r>
            <a:r>
              <a:rPr lang="en-US" altLang="en-US" sz="738" dirty="0" smtClean="0"/>
              <a:t> do </a:t>
            </a:r>
            <a:r>
              <a:rPr lang="en-US" altLang="en-US" sz="738" dirty="0" err="1" smtClean="0"/>
              <a:t>estudo</a:t>
            </a:r>
            <a:r>
              <a:rPr lang="en-US" altLang="en-US" sz="738" dirty="0" smtClean="0"/>
              <a:t>; </a:t>
            </a:r>
            <a:r>
              <a:rPr lang="en-US" altLang="en-US" sz="738" dirty="0"/>
              <a:t>Se sim, preencha os dados do uso de antimicrobianos; se o </a:t>
            </a:r>
            <a:r>
              <a:rPr lang="en-US" altLang="en-US" sz="738" dirty="0" err="1" smtClean="0"/>
              <a:t>doente</a:t>
            </a:r>
            <a:r>
              <a:rPr lang="en-US" altLang="en-US" sz="738" dirty="0" smtClean="0"/>
              <a:t> </a:t>
            </a:r>
            <a:r>
              <a:rPr lang="en-US" altLang="en-US" sz="738" dirty="0" err="1" smtClean="0"/>
              <a:t>recebe</a:t>
            </a:r>
            <a:r>
              <a:rPr lang="en-US" altLang="en-US" sz="738" dirty="0" smtClean="0"/>
              <a:t> &gt; </a:t>
            </a:r>
            <a:r>
              <a:rPr lang="en-US" altLang="en-US" sz="738" dirty="0"/>
              <a:t>3 antimicrobianos, </a:t>
            </a:r>
            <a:r>
              <a:rPr lang="en-US" altLang="en-US" sz="738" dirty="0" err="1" smtClean="0"/>
              <a:t>adicionar</a:t>
            </a:r>
            <a:r>
              <a:rPr lang="en-US" altLang="en-US" sz="738" dirty="0" smtClean="0"/>
              <a:t> um novo </a:t>
            </a:r>
            <a:r>
              <a:rPr lang="en-US" altLang="en-US" sz="738" dirty="0" err="1" smtClean="0"/>
              <a:t>formulário</a:t>
            </a:r>
            <a:r>
              <a:rPr lang="en-US" altLang="en-US" sz="738" dirty="0" smtClean="0"/>
              <a:t>; </a:t>
            </a:r>
          </a:p>
          <a:p>
            <a:pPr marL="228600" indent="-228600" eaLnBrk="1" hangingPunct="1">
              <a:spcBef>
                <a:spcPct val="0"/>
              </a:spcBef>
              <a:buFontTx/>
              <a:buAutoNum type="arabicParenBoth"/>
              <a:defRPr/>
            </a:pPr>
            <a:r>
              <a:rPr lang="en-US" altLang="en-US" sz="738" dirty="0" smtClean="0"/>
              <a:t>[</a:t>
            </a:r>
            <a:r>
              <a:rPr lang="en-US" altLang="en-US" sz="738" dirty="0"/>
              <a:t>infecção com início ≥ Dia 3, </a:t>
            </a:r>
            <a:r>
              <a:rPr lang="en-US" altLang="en-US" sz="738" dirty="0" smtClean="0"/>
              <a:t>OU </a:t>
            </a:r>
            <a:r>
              <a:rPr lang="en-US" altLang="en-US" sz="738" dirty="0"/>
              <a:t>critérios SSI </a:t>
            </a:r>
            <a:r>
              <a:rPr lang="en-US" altLang="en-US" sz="738" dirty="0" smtClean="0"/>
              <a:t>(</a:t>
            </a:r>
            <a:r>
              <a:rPr lang="en-US" altLang="en-US" sz="738" dirty="0" err="1"/>
              <a:t>cirurgia</a:t>
            </a:r>
            <a:r>
              <a:rPr lang="en-US" altLang="en-US" sz="738" dirty="0"/>
              <a:t> </a:t>
            </a:r>
            <a:r>
              <a:rPr lang="en-US" altLang="en-US" sz="738" dirty="0" err="1" smtClean="0"/>
              <a:t>nos</a:t>
            </a:r>
            <a:r>
              <a:rPr lang="en-US" altLang="en-US" sz="738" dirty="0" smtClean="0"/>
              <a:t> </a:t>
            </a:r>
            <a:r>
              <a:rPr lang="en-US" altLang="en-US" sz="738" dirty="0" err="1" smtClean="0"/>
              <a:t>anteriores</a:t>
            </a:r>
            <a:r>
              <a:rPr lang="en-US" altLang="en-US" sz="738" dirty="0" smtClean="0"/>
              <a:t> </a:t>
            </a:r>
            <a:r>
              <a:rPr lang="en-US" altLang="en-US" sz="738" dirty="0"/>
              <a:t>30d / 90d), OR alta do hospital de cuidados agudos &lt;48h </a:t>
            </a:r>
            <a:r>
              <a:rPr lang="en-US" altLang="en-US" sz="738" dirty="0" smtClean="0"/>
              <a:t>antes, </a:t>
            </a:r>
            <a:r>
              <a:rPr lang="en-US" altLang="en-US" sz="738" dirty="0"/>
              <a:t>OU CDI e alta hospitalar aguda cuidados &lt;28 dias atrás, ou </a:t>
            </a:r>
            <a:r>
              <a:rPr lang="en-US" altLang="en-US" sz="738" dirty="0" err="1"/>
              <a:t>início</a:t>
            </a:r>
            <a:r>
              <a:rPr lang="en-US" altLang="en-US" sz="738" dirty="0"/>
              <a:t> </a:t>
            </a:r>
            <a:r>
              <a:rPr lang="en-US" altLang="en-US" sz="738" dirty="0" smtClean="0"/>
              <a:t>&lt; </a:t>
            </a:r>
            <a:r>
              <a:rPr lang="en-US" altLang="en-US" sz="738" dirty="0" err="1" smtClean="0"/>
              <a:t>Dia</a:t>
            </a:r>
            <a:r>
              <a:rPr lang="en-US" altLang="en-US" sz="738" dirty="0" smtClean="0"/>
              <a:t> </a:t>
            </a:r>
            <a:r>
              <a:rPr lang="en-US" altLang="en-US" sz="738" dirty="0"/>
              <a:t>3 depois de dispositivo / procedimento invasivo em D1 ou D2]  </a:t>
            </a:r>
            <a:r>
              <a:rPr lang="en-US" altLang="en-US" sz="738" u="sng" dirty="0" smtClean="0"/>
              <a:t>E </a:t>
            </a:r>
            <a:r>
              <a:rPr lang="en-US" altLang="en-US" sz="738" dirty="0" smtClean="0"/>
              <a:t>[</a:t>
            </a:r>
            <a:r>
              <a:rPr lang="en-US" altLang="en-US" sz="738" dirty="0"/>
              <a:t>Critérios de </a:t>
            </a:r>
            <a:r>
              <a:rPr lang="en-US" altLang="en-US" sz="738" dirty="0" err="1"/>
              <a:t>caso</a:t>
            </a:r>
            <a:r>
              <a:rPr lang="en-US" altLang="en-US" sz="738" dirty="0"/>
              <a:t> </a:t>
            </a:r>
            <a:r>
              <a:rPr lang="en-US" altLang="en-US" sz="738" dirty="0" smtClean="0"/>
              <a:t>IAC´s  </a:t>
            </a:r>
            <a:r>
              <a:rPr lang="en-US" altLang="en-US" sz="738" dirty="0" err="1" smtClean="0"/>
              <a:t>conhecidos</a:t>
            </a:r>
            <a:r>
              <a:rPr lang="en-US" altLang="en-US" sz="738" dirty="0" smtClean="0"/>
              <a:t> </a:t>
            </a:r>
            <a:r>
              <a:rPr lang="en-US" altLang="en-US" sz="738" dirty="0"/>
              <a:t>no dia do inquérito ou paciente está recebendo (qualquer) tratamento para </a:t>
            </a:r>
            <a:r>
              <a:rPr lang="en-US" altLang="en-US" sz="738" dirty="0" smtClean="0"/>
              <a:t>IAC </a:t>
            </a:r>
            <a:r>
              <a:rPr lang="en-US" altLang="en-US" sz="738" dirty="0"/>
              <a:t>e critérios de </a:t>
            </a:r>
            <a:r>
              <a:rPr lang="en-US" altLang="en-US" sz="738" dirty="0" err="1"/>
              <a:t>caso</a:t>
            </a:r>
            <a:r>
              <a:rPr lang="en-US" altLang="en-US" sz="738" dirty="0"/>
              <a:t> </a:t>
            </a:r>
            <a:r>
              <a:rPr lang="en-US" altLang="en-US" sz="738" dirty="0" err="1" smtClean="0"/>
              <a:t>são</a:t>
            </a:r>
            <a:r>
              <a:rPr lang="en-US" altLang="en-US" sz="738" dirty="0" smtClean="0"/>
              <a:t> </a:t>
            </a:r>
            <a:r>
              <a:rPr lang="en-US" altLang="en-US" sz="738" dirty="0" err="1" smtClean="0"/>
              <a:t>observados</a:t>
            </a:r>
            <a:r>
              <a:rPr lang="en-US" altLang="en-US" sz="738" dirty="0" smtClean="0"/>
              <a:t> entre </a:t>
            </a:r>
            <a:r>
              <a:rPr lang="en-US" altLang="en-US" sz="738" dirty="0"/>
              <a:t>D1 do tratamento e dia do inquérito]; Se sim, preencha os dados </a:t>
            </a:r>
            <a:r>
              <a:rPr lang="en-US" altLang="en-US" sz="738" dirty="0" smtClean="0"/>
              <a:t>IAC´s ; </a:t>
            </a:r>
            <a:r>
              <a:rPr lang="en-US" altLang="en-US" sz="738" dirty="0"/>
              <a:t>se o </a:t>
            </a:r>
            <a:r>
              <a:rPr lang="en-US" altLang="en-US" sz="738" dirty="0" err="1"/>
              <a:t>paciente</a:t>
            </a:r>
            <a:r>
              <a:rPr lang="en-US" altLang="en-US" sz="738" dirty="0"/>
              <a:t> </a:t>
            </a:r>
            <a:r>
              <a:rPr lang="en-US" altLang="en-US" sz="738" dirty="0" smtClean="0"/>
              <a:t>tem &gt; </a:t>
            </a:r>
            <a:r>
              <a:rPr lang="en-US" altLang="en-US" sz="738" dirty="0"/>
              <a:t>2 </a:t>
            </a:r>
            <a:r>
              <a:rPr lang="en-US" altLang="en-US" sz="738" dirty="0" smtClean="0"/>
              <a:t>IAC´s s</a:t>
            </a:r>
            <a:r>
              <a:rPr lang="en-US" altLang="en-US" sz="738" dirty="0"/>
              <a:t>, </a:t>
            </a:r>
            <a:r>
              <a:rPr lang="en-US" altLang="en-US" sz="738" dirty="0" err="1"/>
              <a:t>adicione</a:t>
            </a:r>
            <a:r>
              <a:rPr lang="en-US" altLang="en-US" sz="738" dirty="0"/>
              <a:t> </a:t>
            </a:r>
            <a:r>
              <a:rPr lang="en-US" altLang="en-US" sz="738" dirty="0" smtClean="0"/>
              <a:t>novo </a:t>
            </a:r>
            <a:r>
              <a:rPr lang="en-US" altLang="en-US" sz="738" dirty="0" err="1" smtClean="0"/>
              <a:t>formulário</a:t>
            </a:r>
            <a:r>
              <a:rPr lang="en-US" altLang="en-US" sz="738" dirty="0" smtClean="0"/>
              <a:t>.</a:t>
            </a:r>
            <a:endParaRPr lang="en-US" altLang="en-US" sz="738" dirty="0"/>
          </a:p>
        </p:txBody>
      </p:sp>
      <p:sp>
        <p:nvSpPr>
          <p:cNvPr id="6240" name="Rectangle 976"/>
          <p:cNvSpPr>
            <a:spLocks noChangeArrowheads="1"/>
          </p:cNvSpPr>
          <p:nvPr/>
        </p:nvSpPr>
        <p:spPr bwMode="auto">
          <a:xfrm>
            <a:off x="103838" y="999128"/>
            <a:ext cx="3041217" cy="234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r>
              <a:rPr lang="en-US" altLang="en-US" sz="923" b="1" dirty="0">
                <a:solidFill>
                  <a:srgbClr val="669900"/>
                </a:solidFill>
              </a:rPr>
              <a:t>D</a:t>
            </a:r>
            <a:r>
              <a:rPr lang="en-US" altLang="en-US" sz="923" b="1" dirty="0" smtClean="0">
                <a:solidFill>
                  <a:srgbClr val="669900"/>
                </a:solidFill>
              </a:rPr>
              <a:t>ados </a:t>
            </a:r>
            <a:r>
              <a:rPr lang="en-US" altLang="en-US" sz="923" b="1" dirty="0">
                <a:solidFill>
                  <a:srgbClr val="669900"/>
                </a:solidFill>
              </a:rPr>
              <a:t>do </a:t>
            </a:r>
            <a:r>
              <a:rPr lang="en-US" altLang="en-US" sz="923" b="1" dirty="0" err="1" smtClean="0">
                <a:solidFill>
                  <a:srgbClr val="669900"/>
                </a:solidFill>
              </a:rPr>
              <a:t>doente</a:t>
            </a:r>
            <a:r>
              <a:rPr lang="en-US" altLang="en-US" sz="923" b="1" dirty="0" smtClean="0">
                <a:solidFill>
                  <a:srgbClr val="669900"/>
                </a:solidFill>
              </a:rPr>
              <a:t> </a:t>
            </a:r>
            <a:r>
              <a:rPr lang="en-US" altLang="en-US" sz="923" dirty="0" smtClean="0">
                <a:solidFill>
                  <a:srgbClr val="669900"/>
                </a:solidFill>
              </a:rPr>
              <a:t>(A </a:t>
            </a:r>
            <a:r>
              <a:rPr lang="en-US" altLang="en-US" sz="923" dirty="0" err="1">
                <a:solidFill>
                  <a:srgbClr val="669900"/>
                </a:solidFill>
              </a:rPr>
              <a:t>recolher</a:t>
            </a:r>
            <a:r>
              <a:rPr lang="en-US" altLang="en-US" sz="923" dirty="0">
                <a:solidFill>
                  <a:srgbClr val="669900"/>
                </a:solidFill>
              </a:rPr>
              <a:t>, para </a:t>
            </a:r>
            <a:r>
              <a:rPr lang="en-US" altLang="en-US" sz="923" dirty="0" err="1">
                <a:solidFill>
                  <a:srgbClr val="669900"/>
                </a:solidFill>
              </a:rPr>
              <a:t>todos</a:t>
            </a:r>
            <a:r>
              <a:rPr lang="en-US" altLang="en-US" sz="923" dirty="0">
                <a:solidFill>
                  <a:srgbClr val="669900"/>
                </a:solidFill>
              </a:rPr>
              <a:t> </a:t>
            </a:r>
            <a:r>
              <a:rPr lang="en-US" altLang="en-US" sz="923" dirty="0" err="1">
                <a:solidFill>
                  <a:srgbClr val="669900"/>
                </a:solidFill>
              </a:rPr>
              <a:t>os</a:t>
            </a:r>
            <a:r>
              <a:rPr lang="en-US" altLang="en-US" sz="923" dirty="0">
                <a:solidFill>
                  <a:srgbClr val="669900"/>
                </a:solidFill>
              </a:rPr>
              <a:t> </a:t>
            </a:r>
            <a:r>
              <a:rPr lang="en-US" altLang="en-US" sz="923" dirty="0" err="1" smtClean="0">
                <a:solidFill>
                  <a:srgbClr val="669900"/>
                </a:solidFill>
              </a:rPr>
              <a:t>doentes</a:t>
            </a:r>
            <a:r>
              <a:rPr lang="en-US" altLang="en-US" sz="923" dirty="0" smtClean="0">
                <a:solidFill>
                  <a:srgbClr val="669900"/>
                </a:solidFill>
              </a:rPr>
              <a:t>)</a:t>
            </a:r>
            <a:endParaRPr lang="en-US" altLang="en-US" sz="923" dirty="0">
              <a:solidFill>
                <a:srgbClr val="669900"/>
              </a:solidFill>
            </a:endParaRPr>
          </a:p>
        </p:txBody>
      </p:sp>
      <p:grpSp>
        <p:nvGrpSpPr>
          <p:cNvPr id="2" name="Group 979"/>
          <p:cNvGrpSpPr>
            <a:grpSpLocks/>
          </p:cNvGrpSpPr>
          <p:nvPr/>
        </p:nvGrpSpPr>
        <p:grpSpPr bwMode="auto">
          <a:xfrm>
            <a:off x="3578836" y="5130830"/>
            <a:ext cx="597877" cy="206621"/>
            <a:chOff x="2562" y="1676"/>
            <a:chExt cx="408" cy="141"/>
          </a:xfrm>
          <a:noFill/>
        </p:grpSpPr>
        <p:sp>
          <p:nvSpPr>
            <p:cNvPr id="3" name="Rectangle 980"/>
            <p:cNvSpPr>
              <a:spLocks noChangeArrowheads="1"/>
            </p:cNvSpPr>
            <p:nvPr/>
          </p:nvSpPr>
          <p:spPr bwMode="auto">
            <a:xfrm>
              <a:off x="2621" y="1706"/>
              <a:ext cx="227" cy="8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defRPr/>
              </a:pPr>
              <a:endParaRPr lang="en-GB" altLang="en-US" sz="1662"/>
            </a:p>
          </p:txBody>
        </p:sp>
        <p:sp>
          <p:nvSpPr>
            <p:cNvPr id="9359" name="Rectangle 981"/>
            <p:cNvSpPr>
              <a:spLocks noChangeArrowheads="1"/>
            </p:cNvSpPr>
            <p:nvPr/>
          </p:nvSpPr>
          <p:spPr bwMode="auto">
            <a:xfrm>
              <a:off x="2562" y="1676"/>
              <a:ext cx="408" cy="14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defRPr/>
              </a:pPr>
              <a:r>
                <a:rPr lang="en-US" altLang="en-US" sz="738" i="1" dirty="0"/>
                <a:t> SE SIM</a:t>
              </a:r>
            </a:p>
          </p:txBody>
        </p:sp>
      </p:grpSp>
      <p:sp>
        <p:nvSpPr>
          <p:cNvPr id="6242" name="Rectangle 991"/>
          <p:cNvSpPr>
            <a:spLocks noChangeArrowheads="1"/>
          </p:cNvSpPr>
          <p:nvPr/>
        </p:nvSpPr>
        <p:spPr bwMode="auto">
          <a:xfrm>
            <a:off x="2720975" y="2459872"/>
            <a:ext cx="906017" cy="234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r>
              <a:rPr lang="en-US" altLang="en-US" sz="923" i="1" dirty="0" err="1">
                <a:solidFill>
                  <a:srgbClr val="000000"/>
                </a:solidFill>
              </a:rPr>
              <a:t>dd</a:t>
            </a:r>
            <a:r>
              <a:rPr lang="en-US" altLang="en-US" sz="923" i="1" dirty="0">
                <a:solidFill>
                  <a:srgbClr val="000000"/>
                </a:solidFill>
              </a:rPr>
              <a:t> / </a:t>
            </a:r>
            <a:r>
              <a:rPr lang="en-US" altLang="en-US" sz="923" i="1" dirty="0" smtClean="0">
                <a:solidFill>
                  <a:srgbClr val="000000"/>
                </a:solidFill>
              </a:rPr>
              <a:t>m </a:t>
            </a:r>
            <a:r>
              <a:rPr lang="en-US" altLang="en-US" sz="923" i="1" dirty="0">
                <a:solidFill>
                  <a:srgbClr val="000000"/>
                </a:solidFill>
              </a:rPr>
              <a:t>/ </a:t>
            </a:r>
            <a:r>
              <a:rPr lang="en-US" altLang="en-US" sz="923" i="1" dirty="0" err="1">
                <a:solidFill>
                  <a:srgbClr val="000000"/>
                </a:solidFill>
              </a:rPr>
              <a:t>aaaa</a:t>
            </a:r>
            <a:endParaRPr lang="en-US" altLang="en-US" sz="923" i="1" dirty="0">
              <a:solidFill>
                <a:srgbClr val="000000"/>
              </a:solidFill>
            </a:endParaRPr>
          </a:p>
        </p:txBody>
      </p:sp>
      <p:cxnSp>
        <p:nvCxnSpPr>
          <p:cNvPr id="24" name="Elbow Connector 23"/>
          <p:cNvCxnSpPr/>
          <p:nvPr/>
        </p:nvCxnSpPr>
        <p:spPr>
          <a:xfrm flipV="1">
            <a:off x="3855782" y="1542419"/>
            <a:ext cx="531813" cy="37544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rot="5400000" flipH="1" flipV="1">
            <a:off x="2821754" y="3935719"/>
            <a:ext cx="2449080" cy="669925"/>
          </a:xfrm>
          <a:prstGeom prst="bentConnector3">
            <a:avLst>
              <a:gd name="adj1" fmla="val -9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8094663" y="1104900"/>
            <a:ext cx="141287" cy="128588"/>
          </a:xfrm>
          <a:prstGeom prst="rect">
            <a:avLst/>
          </a:prstGeom>
          <a:solidFill>
            <a:schemeClr val="bg1"/>
          </a:solidFill>
        </p:spPr>
        <p:txBody>
          <a:bodyPr lIns="0" tIns="0" rIns="0" bIns="0">
            <a:spAutoFit/>
          </a:bodyPr>
          <a:lstStyle/>
          <a:p>
            <a:pPr algn="ctr">
              <a:defRPr/>
            </a:pPr>
            <a:r>
              <a:rPr lang="en-US" altLang="en-US" sz="831" b="1" dirty="0"/>
              <a:t>X</a:t>
            </a:r>
            <a:endParaRPr lang="en-GB" sz="831" b="1" dirty="0"/>
          </a:p>
        </p:txBody>
      </p:sp>
      <p:sp>
        <p:nvSpPr>
          <p:cNvPr id="23" name="Rectangle 924"/>
          <p:cNvSpPr>
            <a:spLocks noChangeArrowheads="1"/>
          </p:cNvSpPr>
          <p:nvPr/>
        </p:nvSpPr>
        <p:spPr bwMode="auto">
          <a:xfrm>
            <a:off x="3878264" y="6122499"/>
            <a:ext cx="5334000" cy="887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r>
              <a:rPr lang="en-US" altLang="en-US" sz="738" dirty="0"/>
              <a:t>(3) utilização de um dispositivo relevante antes da infecção início (intubação para PN, CVC / PVC para BSI, cateter urinário para UTI); </a:t>
            </a:r>
          </a:p>
          <a:p>
            <a:pPr eaLnBrk="1" hangingPunct="1">
              <a:spcBef>
                <a:spcPct val="0"/>
              </a:spcBef>
              <a:buFontTx/>
              <a:buNone/>
              <a:defRPr/>
            </a:pPr>
            <a:r>
              <a:rPr lang="en-US" altLang="en-US" sz="738" dirty="0"/>
              <a:t>(4) Apenas para infecções não presentes / </a:t>
            </a:r>
            <a:r>
              <a:rPr lang="en-US" altLang="en-US" sz="738" dirty="0" err="1" smtClean="0"/>
              <a:t>ativas</a:t>
            </a:r>
            <a:r>
              <a:rPr lang="en-US" altLang="en-US" sz="738" dirty="0" smtClean="0"/>
              <a:t> </a:t>
            </a:r>
            <a:r>
              <a:rPr lang="en-US" altLang="en-US" sz="738" dirty="0"/>
              <a:t>na admissão (</a:t>
            </a:r>
            <a:r>
              <a:rPr lang="en-US" altLang="en-US" sz="738" dirty="0" err="1" smtClean="0"/>
              <a:t>dd</a:t>
            </a:r>
            <a:r>
              <a:rPr lang="en-US" altLang="en-US" sz="738" dirty="0" smtClean="0"/>
              <a:t>/m/</a:t>
            </a:r>
            <a:r>
              <a:rPr lang="en-US" altLang="en-US" sz="738" dirty="0" err="1" smtClean="0"/>
              <a:t>aaaa</a:t>
            </a:r>
            <a:r>
              <a:rPr lang="en-US" altLang="en-US" sz="738" dirty="0"/>
              <a:t>); (5) C-CVC, C-PVC, S-PUL, S-UTI, S-DIG, S-SSI, S-SST, S-OTH, UO, UNK; (6) AB: </a:t>
            </a:r>
            <a:r>
              <a:rPr lang="en-US" altLang="en-US" sz="738" dirty="0" err="1" smtClean="0"/>
              <a:t>antibiótico</a:t>
            </a:r>
            <a:r>
              <a:rPr lang="en-US" altLang="en-US" sz="738" dirty="0" smtClean="0"/>
              <a:t>(s) </a:t>
            </a:r>
            <a:r>
              <a:rPr lang="en-US" altLang="en-US" sz="738" dirty="0"/>
              <a:t>testado (s): STAAUR: OXA + Gly; Enterococos: </a:t>
            </a:r>
            <a:r>
              <a:rPr lang="en-US" altLang="en-US" sz="738" dirty="0" err="1" smtClean="0"/>
              <a:t>Gly</a:t>
            </a:r>
            <a:r>
              <a:rPr lang="en-US" altLang="en-US" sz="738" dirty="0" smtClean="0"/>
              <a:t>; </a:t>
            </a:r>
            <a:r>
              <a:rPr lang="en-US" altLang="en-US" sz="738" dirty="0" err="1" smtClean="0"/>
              <a:t>Enterobacteriaceae</a:t>
            </a:r>
            <a:r>
              <a:rPr lang="en-US" altLang="en-US" sz="738" dirty="0"/>
              <a:t>: C3G + CAR; PSEAER </a:t>
            </a:r>
            <a:r>
              <a:rPr lang="en-US" altLang="en-US" sz="738" dirty="0" smtClean="0"/>
              <a:t>e </a:t>
            </a:r>
            <a:r>
              <a:rPr lang="en-US" altLang="en-US" sz="738" i="1" dirty="0" smtClean="0"/>
              <a:t>Acinetobacter</a:t>
            </a:r>
            <a:r>
              <a:rPr lang="en-US" altLang="en-US" sz="738" dirty="0"/>
              <a:t>: CAR; SIR: S = sensível, I = intermediária, R = resistente, U = desconhecido; PDR: </a:t>
            </a:r>
            <a:r>
              <a:rPr lang="en-US" altLang="en-US" sz="738" dirty="0" err="1" smtClean="0"/>
              <a:t>Resistente</a:t>
            </a:r>
            <a:r>
              <a:rPr lang="en-US" altLang="en-US" sz="738" dirty="0" smtClean="0"/>
              <a:t> </a:t>
            </a:r>
            <a:r>
              <a:rPr lang="en-US" altLang="en-US" sz="738" dirty="0"/>
              <a:t>Pan-droga: N = </a:t>
            </a:r>
            <a:r>
              <a:rPr lang="en-US" altLang="en-US" sz="738" dirty="0" err="1" smtClean="0"/>
              <a:t>não</a:t>
            </a:r>
            <a:r>
              <a:rPr lang="en-US" altLang="en-US" sz="738" dirty="0"/>
              <a:t>, P = possível, C = confirmada, U = Desconhecido</a:t>
            </a:r>
          </a:p>
          <a:p>
            <a:pPr eaLnBrk="1" hangingPunct="1">
              <a:spcBef>
                <a:spcPct val="0"/>
              </a:spcBef>
              <a:buFontTx/>
              <a:buNone/>
              <a:defRPr/>
            </a:pPr>
            <a:endParaRPr lang="en-US" altLang="en-US" sz="738" dirty="0"/>
          </a:p>
        </p:txBody>
      </p:sp>
      <p:graphicFrame>
        <p:nvGraphicFramePr>
          <p:cNvPr id="18" name="Group 975"/>
          <p:cNvGraphicFramePr>
            <a:graphicFrameLocks noGrp="1"/>
          </p:cNvGraphicFramePr>
          <p:nvPr>
            <p:extLst>
              <p:ext uri="{D42A27DB-BD31-4B8C-83A1-F6EECF244321}">
                <p14:modId xmlns:p14="http://schemas.microsoft.com/office/powerpoint/2010/main" xmlns="" val="2001055797"/>
              </p:ext>
            </p:extLst>
          </p:nvPr>
        </p:nvGraphicFramePr>
        <p:xfrm>
          <a:off x="4303713" y="638061"/>
          <a:ext cx="4656138" cy="1257301"/>
        </p:xfrm>
        <a:graphic>
          <a:graphicData uri="http://schemas.openxmlformats.org/drawingml/2006/table">
            <a:tbl>
              <a:tblPr/>
              <a:tblGrid>
                <a:gridCol w="1050494"/>
                <a:gridCol w="228739"/>
                <a:gridCol w="216365"/>
                <a:gridCol w="264997"/>
                <a:gridCol w="264997"/>
                <a:gridCol w="662493"/>
                <a:gridCol w="306178"/>
                <a:gridCol w="599537"/>
                <a:gridCol w="264997"/>
                <a:gridCol w="580976"/>
                <a:gridCol w="216365"/>
              </a:tblGrid>
              <a:tr h="148560">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chemeClr val="tx1"/>
                          </a:solidFill>
                          <a:effectLst/>
                          <a:latin typeface="Arial" charset="0"/>
                          <a:cs typeface="Arial" charset="0"/>
                        </a:rPr>
                        <a:t>Antimicrobiano</a:t>
                      </a:r>
                      <a:endParaRPr kumimoji="0" lang="en-US" sz="9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cs typeface="Arial" charset="0"/>
                        </a:rPr>
                        <a:t>(</a:t>
                      </a:r>
                      <a:r>
                        <a:rPr kumimoji="0" lang="en-US" sz="900" b="1" i="0" u="none" strike="noStrike" cap="none" normalizeH="0" baseline="0" dirty="0" err="1" smtClean="0">
                          <a:ln>
                            <a:noFill/>
                          </a:ln>
                          <a:solidFill>
                            <a:schemeClr val="tx1"/>
                          </a:solidFill>
                          <a:effectLst/>
                          <a:latin typeface="Arial" charset="0"/>
                          <a:cs typeface="Arial" charset="0"/>
                        </a:rPr>
                        <a:t>genérico</a:t>
                      </a:r>
                      <a:r>
                        <a:rPr kumimoji="0" lang="en-US" sz="900" b="1" i="0" u="none" strike="noStrike" cap="none" normalizeH="0" baseline="0" dirty="0" smtClean="0">
                          <a:ln>
                            <a:noFill/>
                          </a:ln>
                          <a:solidFill>
                            <a:schemeClr val="tx1"/>
                          </a:solidFill>
                          <a:effectLst/>
                          <a:latin typeface="Arial" charset="0"/>
                          <a:cs typeface="Arial" charset="0"/>
                        </a:rPr>
                        <a:t> </a:t>
                      </a:r>
                      <a:r>
                        <a:rPr kumimoji="0" lang="en-US" sz="900" b="1" i="0" u="none" strike="noStrike" cap="none" normalizeH="0" baseline="0" dirty="0" err="1" smtClean="0">
                          <a:ln>
                            <a:noFill/>
                          </a:ln>
                          <a:solidFill>
                            <a:schemeClr val="tx1"/>
                          </a:solidFill>
                          <a:effectLst/>
                          <a:latin typeface="Arial" charset="0"/>
                          <a:cs typeface="Arial" charset="0"/>
                        </a:rPr>
                        <a:t>ou</a:t>
                      </a:r>
                      <a:r>
                        <a:rPr kumimoji="0" lang="en-US" sz="900" b="1" i="0" u="none" strike="noStrike" cap="none" normalizeH="0" baseline="0" dirty="0" smtClean="0">
                          <a:ln>
                            <a:noFill/>
                          </a:ln>
                          <a:solidFill>
                            <a:schemeClr val="tx1"/>
                          </a:solidFill>
                          <a:effectLst/>
                          <a:latin typeface="Arial" charset="0"/>
                          <a:cs typeface="Arial" charset="0"/>
                        </a:rPr>
                        <a:t> </a:t>
                      </a:r>
                      <a:r>
                        <a:rPr kumimoji="0" lang="en-US" sz="900" b="1" i="0" u="none" strike="noStrike" cap="none" normalizeH="0" baseline="0" dirty="0" err="1" smtClean="0">
                          <a:ln>
                            <a:noFill/>
                          </a:ln>
                          <a:solidFill>
                            <a:schemeClr val="tx1"/>
                          </a:solidFill>
                          <a:effectLst/>
                          <a:latin typeface="Arial" charset="0"/>
                          <a:cs typeface="Arial" charset="0"/>
                        </a:rPr>
                        <a:t>marca</a:t>
                      </a:r>
                      <a:r>
                        <a:rPr kumimoji="0" lang="en-US" sz="900" b="1" i="0" u="none" strike="noStrike" cap="none" normalizeH="0" baseline="0" dirty="0" smtClean="0">
                          <a:ln>
                            <a:noFill/>
                          </a:ln>
                          <a:solidFill>
                            <a:schemeClr val="tx1"/>
                          </a:solidFill>
                          <a:effectLst/>
                          <a:latin typeface="Arial" charset="0"/>
                          <a:cs typeface="Arial" charset="0"/>
                        </a:rPr>
                        <a:t>)</a:t>
                      </a:r>
                    </a:p>
                  </a:txBody>
                  <a:tcPr marL="84414" marR="84414" marT="42229" marB="422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Via admin</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Indicação</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Diagnóstico (local)</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err="1" smtClean="0">
                          <a:ln>
                            <a:noFill/>
                          </a:ln>
                          <a:solidFill>
                            <a:schemeClr val="tx1"/>
                          </a:solidFill>
                          <a:effectLst/>
                          <a:latin typeface="Arial" charset="0"/>
                          <a:cs typeface="Arial" charset="0"/>
                        </a:rPr>
                        <a:t>Motivo</a:t>
                      </a:r>
                      <a:r>
                        <a:rPr kumimoji="0" lang="en-US" sz="800" b="1" i="0" u="none" strike="noStrike" cap="none" normalizeH="0" baseline="0" dirty="0" smtClean="0">
                          <a:ln>
                            <a:noFill/>
                          </a:ln>
                          <a:solidFill>
                            <a:schemeClr val="tx1"/>
                          </a:solidFill>
                          <a:effectLst/>
                          <a:latin typeface="Arial" charset="0"/>
                          <a:cs typeface="Arial" charset="0"/>
                        </a:rPr>
                        <a:t> </a:t>
                      </a:r>
                      <a:r>
                        <a:rPr kumimoji="0" lang="en-US" sz="800" b="1" i="0" u="none" strike="noStrike" cap="none" normalizeH="0" baseline="0" dirty="0" err="1" smtClean="0">
                          <a:ln>
                            <a:noFill/>
                          </a:ln>
                          <a:solidFill>
                            <a:schemeClr val="tx1"/>
                          </a:solidFill>
                          <a:effectLst/>
                          <a:latin typeface="Arial" charset="0"/>
                          <a:cs typeface="Arial" charset="0"/>
                        </a:rPr>
                        <a:t>em</a:t>
                      </a:r>
                      <a:r>
                        <a:rPr kumimoji="0" lang="en-US" sz="800" b="1" i="0" u="none" strike="noStrike" cap="none" normalizeH="0" baseline="0" dirty="0" smtClean="0">
                          <a:ln>
                            <a:noFill/>
                          </a:ln>
                          <a:solidFill>
                            <a:schemeClr val="tx1"/>
                          </a:solidFill>
                          <a:effectLst/>
                          <a:latin typeface="Arial" charset="0"/>
                          <a:cs typeface="Arial" charset="0"/>
                        </a:rPr>
                        <a:t> notas</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0070C0"/>
                          </a:solidFill>
                          <a:effectLst/>
                          <a:latin typeface="Arial" charset="0"/>
                          <a:cs typeface="Arial" charset="0"/>
                        </a:rPr>
                        <a:t>Data de início AM</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0070C0"/>
                          </a:solidFill>
                          <a:effectLst/>
                          <a:latin typeface="Arial" charset="0"/>
                          <a:cs typeface="Arial" charset="0"/>
                        </a:rPr>
                        <a:t>Mudado? (+ Razão)</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FF0000"/>
                          </a:solidFill>
                          <a:effectLst/>
                          <a:latin typeface="Arial" charset="0"/>
                          <a:cs typeface="Arial" charset="0"/>
                        </a:rPr>
                        <a:t>Se mudou: data de início 1</a:t>
                      </a:r>
                      <a:r>
                        <a:rPr kumimoji="0" lang="en-US" sz="800" b="1" i="0" u="none" strike="noStrike" cap="none" normalizeH="0" baseline="30000" dirty="0" smtClean="0">
                          <a:ln>
                            <a:noFill/>
                          </a:ln>
                          <a:solidFill>
                            <a:srgbClr val="FF0000"/>
                          </a:solidFill>
                          <a:effectLst/>
                          <a:latin typeface="Arial" charset="0"/>
                          <a:cs typeface="Arial" charset="0"/>
                        </a:rPr>
                        <a:t>st</a:t>
                      </a:r>
                      <a:r>
                        <a:rPr kumimoji="0" lang="en-US" sz="800" b="1" i="0" u="none" strike="noStrike" cap="none" normalizeH="0" baseline="0" dirty="0" smtClean="0">
                          <a:ln>
                            <a:noFill/>
                          </a:ln>
                          <a:solidFill>
                            <a:srgbClr val="FF0000"/>
                          </a:solidFill>
                          <a:effectLst/>
                          <a:latin typeface="Arial" charset="0"/>
                          <a:cs typeface="Arial" charset="0"/>
                        </a:rPr>
                        <a:t> </a:t>
                      </a:r>
                      <a:r>
                        <a:rPr kumimoji="0" lang="en-US" sz="800" b="1" i="0" u="none" strike="noStrike" cap="none" normalizeH="0" baseline="0" dirty="0" err="1" smtClean="0">
                          <a:ln>
                            <a:noFill/>
                          </a:ln>
                          <a:solidFill>
                            <a:srgbClr val="FF0000"/>
                          </a:solidFill>
                          <a:effectLst/>
                          <a:latin typeface="Arial" charset="0"/>
                          <a:cs typeface="Arial" charset="0"/>
                        </a:rPr>
                        <a:t>AMicrob</a:t>
                      </a:r>
                      <a:endParaRPr kumimoji="0" lang="en-US" sz="800" b="1" i="0" u="none" strike="noStrike" cap="none" normalizeH="0" baseline="0" dirty="0" smtClean="0">
                        <a:ln>
                          <a:noFill/>
                        </a:ln>
                        <a:solidFill>
                          <a:srgbClr val="FF0000"/>
                        </a:solidFill>
                        <a:effectLst/>
                        <a:latin typeface="Arial" charset="0"/>
                        <a:cs typeface="Arial" charset="0"/>
                      </a:endParaRP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rgbClr val="FF0000"/>
                          </a:solidFill>
                          <a:effectLst/>
                          <a:latin typeface="Arial" charset="0"/>
                          <a:cs typeface="Arial" charset="0"/>
                        </a:rPr>
                        <a:t>Dosagem por dia</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344">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charset="0"/>
                        <a:cs typeface="Arial" charset="0"/>
                      </a:endParaRPr>
                    </a:p>
                  </a:txBody>
                  <a:tcPr marT="45743" marB="4574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marL="0" marR="0" lvl="0" indent="0" algn="ctr" defTabSz="914400" rtl="0" eaLnBrk="1" fontAlgn="b" latinLnBrk="0" hangingPunct="1">
                        <a:lnSpc>
                          <a:spcPts val="800"/>
                        </a:lnSpc>
                        <a:spcBef>
                          <a:spcPct val="0"/>
                        </a:spcBef>
                        <a:spcAft>
                          <a:spcPct val="0"/>
                        </a:spcAft>
                        <a:buClrTx/>
                        <a:buSzTx/>
                        <a:buFontTx/>
                        <a:buNone/>
                        <a:tabLst/>
                      </a:pPr>
                      <a:r>
                        <a:rPr kumimoji="0" lang="en-US" sz="700" b="1" i="0" u="none" strike="noStrike" cap="none" normalizeH="0" baseline="0" dirty="0" smtClean="0">
                          <a:ln>
                            <a:noFill/>
                          </a:ln>
                          <a:solidFill>
                            <a:srgbClr val="FF0000"/>
                          </a:solidFill>
                          <a:effectLst/>
                          <a:latin typeface="Arial" charset="0"/>
                          <a:cs typeface="Arial" charset="0"/>
                        </a:rPr>
                        <a:t>Número de doses</a:t>
                      </a:r>
                      <a:r>
                        <a:rPr kumimoji="0" lang="en-US" sz="800" b="1" i="0" u="none" strike="noStrike" cap="none" normalizeH="0" baseline="0" dirty="0" smtClean="0">
                          <a:ln>
                            <a:noFill/>
                          </a:ln>
                          <a:solidFill>
                            <a:srgbClr val="FF0000"/>
                          </a:solidFill>
                          <a:effectLst/>
                          <a:latin typeface="Arial" charset="0"/>
                          <a:cs typeface="Arial" charset="0"/>
                        </a:rPr>
                        <a:t> </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err="1" smtClean="0">
                          <a:ln>
                            <a:noFill/>
                          </a:ln>
                          <a:solidFill>
                            <a:srgbClr val="FF0000"/>
                          </a:solidFill>
                          <a:effectLst/>
                          <a:latin typeface="Arial" charset="0"/>
                          <a:cs typeface="Arial" charset="0"/>
                        </a:rPr>
                        <a:t>Dosagem</a:t>
                      </a:r>
                      <a:r>
                        <a:rPr kumimoji="0" lang="en-US" sz="800" b="1" i="0" u="none" strike="noStrike" cap="none" normalizeH="0" baseline="0" dirty="0" smtClean="0">
                          <a:ln>
                            <a:noFill/>
                          </a:ln>
                          <a:solidFill>
                            <a:srgbClr val="FF0000"/>
                          </a:solidFill>
                          <a:effectLst/>
                          <a:latin typeface="Arial" charset="0"/>
                          <a:cs typeface="Arial" charset="0"/>
                        </a:rPr>
                        <a:t> da 1ª admin</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FF0000"/>
                          </a:solidFill>
                          <a:effectLst/>
                          <a:latin typeface="Arial" charset="0"/>
                          <a:cs typeface="Arial" charset="0"/>
                        </a:rPr>
                        <a:t>mg / g /U I</a:t>
                      </a:r>
                    </a:p>
                  </a:txBody>
                  <a:tcPr marL="83085" marR="83085" marT="43227" marB="43227"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779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1" i="0" u="none" strike="noStrike" cap="none" normalizeH="0" baseline="0" dirty="0" smtClean="0">
                          <a:ln>
                            <a:noFill/>
                          </a:ln>
                          <a:solidFill>
                            <a:schemeClr val="tx1"/>
                          </a:solidFill>
                          <a:effectLst/>
                          <a:latin typeface="Arial" charset="0"/>
                          <a:cs typeface="Arial" charset="0"/>
                        </a:rPr>
                        <a:t> </a:t>
                      </a: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rgbClr val="0070C0"/>
                          </a:solidFill>
                          <a:effectLst/>
                          <a:latin typeface="Arial" charset="0"/>
                          <a:cs typeface="Arial" charset="0"/>
                        </a:rPr>
                        <a:t>/ /</a:t>
                      </a: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700" b="0" i="0" u="none" strike="noStrike" cap="none" normalizeH="0" baseline="0" dirty="0" smtClean="0">
                        <a:ln>
                          <a:noFill/>
                        </a:ln>
                        <a:solidFill>
                          <a:schemeClr val="tx1"/>
                        </a:solidFill>
                        <a:effectLst/>
                        <a:latin typeface="Arial" charset="0"/>
                        <a:cs typeface="Arial" charset="0"/>
                      </a:endParaRP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chemeClr val="tx1"/>
                          </a:solidFill>
                          <a:effectLst/>
                          <a:latin typeface="Arial" charset="0"/>
                          <a:cs typeface="Arial" charset="0"/>
                        </a:rPr>
                        <a:t>/ /</a:t>
                      </a: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33234" marR="33234" marT="33235" marB="33235"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7799">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rgbClr val="0070C0"/>
                          </a:solidFill>
                          <a:effectLst/>
                          <a:latin typeface="Arial" charset="0"/>
                          <a:cs typeface="Arial" charset="0"/>
                        </a:rPr>
                        <a:t>/ /</a:t>
                      </a: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700" b="0" i="0" u="none" strike="noStrike" cap="none" normalizeH="0" baseline="0" dirty="0" smtClean="0">
                        <a:ln>
                          <a:noFill/>
                        </a:ln>
                        <a:solidFill>
                          <a:schemeClr val="tx1"/>
                        </a:solidFill>
                        <a:effectLst/>
                        <a:latin typeface="Arial" charset="0"/>
                        <a:cs typeface="Arial" charset="0"/>
                      </a:endParaRP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chemeClr val="tx1"/>
                          </a:solidFill>
                          <a:effectLst/>
                          <a:latin typeface="Arial" charset="0"/>
                          <a:cs typeface="Arial" charset="0"/>
                        </a:rPr>
                        <a:t>/ /</a:t>
                      </a: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779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1" i="0" u="none" strike="noStrike" cap="none" normalizeH="0" baseline="0" dirty="0" smtClean="0">
                          <a:ln>
                            <a:noFill/>
                          </a:ln>
                          <a:solidFill>
                            <a:schemeClr val="tx1"/>
                          </a:solidFill>
                          <a:effectLst/>
                          <a:latin typeface="Arial" charset="0"/>
                          <a:cs typeface="Arial" charset="0"/>
                        </a:rPr>
                        <a:t> </a:t>
                      </a: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rgbClr val="0070C0"/>
                          </a:solidFill>
                          <a:effectLst/>
                          <a:latin typeface="Arial" charset="0"/>
                          <a:cs typeface="Arial" charset="0"/>
                        </a:rPr>
                        <a:t>/ /</a:t>
                      </a: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700" b="0" i="0" u="none" strike="noStrike" cap="none" normalizeH="0" baseline="0" dirty="0" smtClean="0">
                        <a:ln>
                          <a:noFill/>
                        </a:ln>
                        <a:solidFill>
                          <a:schemeClr val="tx1"/>
                        </a:solidFill>
                        <a:effectLst/>
                        <a:latin typeface="Arial" charset="0"/>
                        <a:cs typeface="Arial" charset="0"/>
                      </a:endParaRP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chemeClr val="tx1"/>
                          </a:solidFill>
                          <a:effectLst/>
                          <a:latin typeface="Arial" charset="0"/>
                          <a:cs typeface="Arial" charset="0"/>
                        </a:rPr>
                        <a:t>/ /</a:t>
                      </a:r>
                    </a:p>
                  </a:txBody>
                  <a:tcPr marL="33234" marR="33234" marT="16617" marB="166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14" marR="84414" marT="42229" marB="4222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 name="Rectangle 355"/>
          <p:cNvSpPr>
            <a:spLocks noChangeArrowheads="1"/>
          </p:cNvSpPr>
          <p:nvPr/>
        </p:nvSpPr>
        <p:spPr bwMode="auto">
          <a:xfrm>
            <a:off x="4255293" y="1867243"/>
            <a:ext cx="4821238" cy="887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r>
              <a:rPr lang="en-US" altLang="en-US" sz="738" b="1" dirty="0"/>
              <a:t>Rota</a:t>
            </a:r>
            <a:r>
              <a:rPr lang="en-US" altLang="en-US" sz="738" dirty="0"/>
              <a:t>: P: </a:t>
            </a:r>
            <a:r>
              <a:rPr lang="en-US" altLang="en-US" sz="738" dirty="0" err="1" smtClean="0"/>
              <a:t>parentérico</a:t>
            </a:r>
            <a:r>
              <a:rPr lang="en-US" altLang="en-US" sz="738" dirty="0" smtClean="0"/>
              <a:t>, </a:t>
            </a:r>
            <a:r>
              <a:rPr lang="en-US" altLang="en-US" sz="738" dirty="0"/>
              <a:t>O: oral, R: rectal, I: inalação;  </a:t>
            </a:r>
            <a:r>
              <a:rPr lang="en-US" altLang="en-US" sz="738" b="1" dirty="0"/>
              <a:t>Indicação</a:t>
            </a:r>
            <a:r>
              <a:rPr lang="en-US" altLang="en-US" sz="738" dirty="0"/>
              <a:t>: Intenção de </a:t>
            </a:r>
            <a:r>
              <a:rPr lang="en-US" altLang="en-US" sz="738" dirty="0" err="1"/>
              <a:t>tratamento</a:t>
            </a:r>
            <a:r>
              <a:rPr lang="en-US" altLang="en-US" sz="738" dirty="0"/>
              <a:t> </a:t>
            </a:r>
            <a:r>
              <a:rPr lang="en-US" altLang="en-US" sz="738" dirty="0" err="1" smtClean="0"/>
              <a:t>infecção</a:t>
            </a:r>
            <a:r>
              <a:rPr lang="en-US" altLang="en-US" sz="738" dirty="0" smtClean="0"/>
              <a:t> da </a:t>
            </a:r>
            <a:r>
              <a:rPr lang="en-US" altLang="en-US" sz="738" dirty="0" err="1" smtClean="0"/>
              <a:t>comunidade</a:t>
            </a:r>
            <a:r>
              <a:rPr lang="en-US" altLang="en-US" sz="738" dirty="0" smtClean="0"/>
              <a:t> </a:t>
            </a:r>
            <a:r>
              <a:rPr lang="en-US" altLang="en-US" sz="738" dirty="0"/>
              <a:t>(CI), cuidados de longa duração (LI) ou infecção hospitalar aguda (HI); profilaxia cirúrgica: SP1: dose única, SP2: um dia, SP3:&gt; 1 dia; MP: profilaxia médica; O: outro; </a:t>
            </a:r>
            <a:r>
              <a:rPr lang="en-US" altLang="en-US" sz="738" dirty="0" smtClean="0"/>
              <a:t>UI: </a:t>
            </a:r>
            <a:r>
              <a:rPr lang="en-US" altLang="en-US" sz="738" dirty="0" err="1"/>
              <a:t>indicação</a:t>
            </a:r>
            <a:r>
              <a:rPr lang="en-US" altLang="en-US" sz="738" dirty="0"/>
              <a:t> </a:t>
            </a:r>
            <a:r>
              <a:rPr lang="en-US" altLang="en-US" sz="738" dirty="0" err="1" smtClean="0"/>
              <a:t>desconhecida</a:t>
            </a:r>
            <a:r>
              <a:rPr lang="en-US" altLang="en-US" sz="738" dirty="0" smtClean="0"/>
              <a:t> UNK:-</a:t>
            </a:r>
            <a:r>
              <a:rPr lang="en-US" altLang="en-US" sz="738" dirty="0" err="1" smtClean="0"/>
              <a:t>desconhecido</a:t>
            </a:r>
            <a:r>
              <a:rPr lang="en-US" altLang="en-US" sz="738" dirty="0" smtClean="0">
                <a:solidFill>
                  <a:srgbClr val="FF0000"/>
                </a:solidFill>
              </a:rPr>
              <a:t>; </a:t>
            </a:r>
            <a:r>
              <a:rPr lang="en-US" altLang="en-US" sz="738" b="1" dirty="0"/>
              <a:t>Diagnóstico</a:t>
            </a:r>
            <a:r>
              <a:rPr lang="en-US" altLang="en-US" sz="738" dirty="0"/>
              <a:t>: Ver a </a:t>
            </a:r>
            <a:r>
              <a:rPr lang="en-US" altLang="en-US" sz="738" dirty="0" err="1"/>
              <a:t>lista</a:t>
            </a:r>
            <a:r>
              <a:rPr lang="en-US" altLang="en-US" sz="738" dirty="0"/>
              <a:t> </a:t>
            </a:r>
            <a:r>
              <a:rPr lang="en-US" altLang="en-US" sz="738" dirty="0" smtClean="0"/>
              <a:t>GDH; </a:t>
            </a:r>
            <a:r>
              <a:rPr lang="en-US" altLang="en-US" sz="738" b="1" dirty="0" err="1" smtClean="0"/>
              <a:t>Motivo</a:t>
            </a:r>
            <a:r>
              <a:rPr lang="en-US" altLang="en-US" sz="738" b="1" dirty="0" smtClean="0"/>
              <a:t> </a:t>
            </a:r>
            <a:r>
              <a:rPr lang="en-US" altLang="en-US" sz="738" b="1" dirty="0" err="1" smtClean="0"/>
              <a:t>em</a:t>
            </a:r>
            <a:r>
              <a:rPr lang="en-US" altLang="en-US" sz="738" b="1" dirty="0" smtClean="0"/>
              <a:t> </a:t>
            </a:r>
            <a:r>
              <a:rPr lang="en-US" altLang="en-US" sz="738" b="1" dirty="0"/>
              <a:t>notas</a:t>
            </a:r>
            <a:r>
              <a:rPr lang="en-US" altLang="en-US" sz="738" dirty="0"/>
              <a:t>: </a:t>
            </a:r>
            <a:r>
              <a:rPr lang="en-US" altLang="en-US" sz="738" dirty="0" smtClean="0"/>
              <a:t>S </a:t>
            </a:r>
            <a:r>
              <a:rPr lang="en-US" altLang="en-US" sz="738" dirty="0"/>
              <a:t>/ N; </a:t>
            </a:r>
            <a:r>
              <a:rPr lang="en-US" altLang="en-US" sz="738" dirty="0" smtClean="0"/>
              <a:t>AM </a:t>
            </a:r>
            <a:r>
              <a:rPr lang="en-US" altLang="en-US" sz="738" b="1" dirty="0" err="1" smtClean="0"/>
              <a:t>Mudado</a:t>
            </a:r>
            <a:r>
              <a:rPr lang="en-US" altLang="en-US" sz="738" b="1" dirty="0" smtClean="0"/>
              <a:t>? </a:t>
            </a:r>
            <a:r>
              <a:rPr lang="en-US" altLang="en-US" sz="738" b="1" dirty="0"/>
              <a:t>(+ Razão):</a:t>
            </a:r>
            <a:r>
              <a:rPr lang="en-US" altLang="en-US" sz="738" dirty="0"/>
              <a:t>N = nenhuma mudança; E = escalada; D = desescalada; S = </a:t>
            </a:r>
            <a:r>
              <a:rPr lang="en-US" altLang="en-US" sz="738" dirty="0" err="1" smtClean="0"/>
              <a:t>interrup</a:t>
            </a:r>
            <a:r>
              <a:rPr lang="en-US" altLang="en-US" sz="738" dirty="0" smtClean="0"/>
              <a:t> </a:t>
            </a:r>
            <a:r>
              <a:rPr lang="en-US" altLang="en-US" sz="738" dirty="0"/>
              <a:t>IV por via oral; efeitos adversos A =; OU = alterado, outros / razão desconhecida; U = desconhecido;</a:t>
            </a:r>
            <a:r>
              <a:rPr lang="en-US" altLang="en-US" sz="738" b="1" dirty="0"/>
              <a:t>Se mudou, data de início 1º </a:t>
            </a:r>
            <a:r>
              <a:rPr lang="en-US" altLang="en-US" sz="738" b="1" dirty="0" smtClean="0"/>
              <a:t>AM - </a:t>
            </a:r>
            <a:r>
              <a:rPr lang="en-US" altLang="en-US" sz="738" dirty="0" smtClean="0"/>
              <a:t>dada </a:t>
            </a:r>
            <a:r>
              <a:rPr lang="en-US" altLang="en-US" sz="738" dirty="0"/>
              <a:t>para a indicação; Dose / dia por exemplo, 3 x 1 g; g = grama, mg = miligrama, UI = unidades internacionais, MU = milhões de UI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2738" y="609600"/>
            <a:ext cx="8229600" cy="822325"/>
          </a:xfrm>
        </p:spPr>
        <p:txBody>
          <a:bodyPr/>
          <a:lstStyle/>
          <a:p>
            <a:pPr algn="ctr"/>
            <a:r>
              <a:rPr lang="en-GB" altLang="en-US" smtClean="0">
                <a:ea typeface="ＭＳ Ｐゴシック" panose="020B0600070205080204" pitchFamily="34" charset="-128"/>
              </a:rPr>
              <a:t>Itens numerador de Dados - Antimicrobianos</a:t>
            </a:r>
          </a:p>
        </p:txBody>
      </p:sp>
      <p:sp>
        <p:nvSpPr>
          <p:cNvPr id="21507" name="Rectangle 3"/>
          <p:cNvSpPr>
            <a:spLocks noGrp="1" noChangeArrowheads="1"/>
          </p:cNvSpPr>
          <p:nvPr>
            <p:ph type="body" idx="1"/>
          </p:nvPr>
        </p:nvSpPr>
        <p:spPr>
          <a:xfrm>
            <a:off x="238125" y="1162050"/>
            <a:ext cx="8526463" cy="5162550"/>
          </a:xfrm>
        </p:spPr>
        <p:txBody>
          <a:bodyPr/>
          <a:lstStyle/>
          <a:p>
            <a:r>
              <a:rPr lang="en-GB" altLang="en-US" dirty="0" err="1" smtClean="0">
                <a:ea typeface="ＭＳ Ｐゴシック" panose="020B0600070205080204" pitchFamily="34" charset="-128"/>
              </a:rPr>
              <a:t>Consulte</a:t>
            </a:r>
            <a:r>
              <a:rPr lang="en-GB" altLang="en-US" dirty="0" smtClean="0">
                <a:ea typeface="ＭＳ Ｐゴシック" panose="020B0600070205080204" pitchFamily="34" charset="-128"/>
              </a:rPr>
              <a:t> a </a:t>
            </a:r>
            <a:r>
              <a:rPr lang="en-GB" altLang="en-US" dirty="0" err="1" smtClean="0">
                <a:ea typeface="ＭＳ Ｐゴシック" panose="020B0600070205080204" pitchFamily="34" charset="-128"/>
              </a:rPr>
              <a:t>página</a:t>
            </a:r>
            <a:r>
              <a:rPr lang="en-GB" altLang="en-US" dirty="0" smtClean="0">
                <a:ea typeface="ＭＳ Ｐゴシック" panose="020B0600070205080204" pitchFamily="34" charset="-128"/>
              </a:rPr>
              <a:t> 32 da V5.2 do </a:t>
            </a:r>
            <a:r>
              <a:rPr lang="en-GB" altLang="en-US" dirty="0" err="1" smtClean="0">
                <a:ea typeface="ＭＳ Ｐゴシック" panose="020B0600070205080204" pitchFamily="34" charset="-128"/>
              </a:rPr>
              <a:t>protocolo</a:t>
            </a:r>
            <a:r>
              <a:rPr lang="en-GB" altLang="en-US" dirty="0" smtClean="0">
                <a:ea typeface="ＭＳ Ｐゴシック" panose="020B0600070205080204" pitchFamily="34" charset="-128"/>
              </a:rPr>
              <a:t> </a:t>
            </a:r>
          </a:p>
          <a:p>
            <a:r>
              <a:rPr lang="en-GB" altLang="en-US" sz="2000" dirty="0" smtClean="0">
                <a:ea typeface="ＭＳ Ｐゴシック" panose="020B0600070205080204" pitchFamily="34" charset="-128"/>
              </a:rPr>
              <a:t>NUMERADOR</a:t>
            </a:r>
          </a:p>
          <a:p>
            <a:pPr lvl="1"/>
            <a:r>
              <a:rPr lang="en-GB" altLang="en-US" sz="2000" dirty="0" err="1" smtClean="0">
                <a:ea typeface="ＭＳ Ｐゴシック" panose="020B0600070205080204" pitchFamily="34" charset="-128"/>
              </a:rPr>
              <a:t>Recolhidos</a:t>
            </a:r>
            <a:r>
              <a:rPr lang="en-GB" altLang="en-US" sz="2000" dirty="0" smtClean="0">
                <a:ea typeface="ＭＳ Ｐゴシック" panose="020B0600070205080204" pitchFamily="34" charset="-128"/>
              </a:rPr>
              <a:t> para </a:t>
            </a:r>
            <a:r>
              <a:rPr lang="en-GB" altLang="en-US" sz="2000" dirty="0" err="1" smtClean="0">
                <a:ea typeface="ＭＳ Ｐゴシック" panose="020B0600070205080204" pitchFamily="34" charset="-128"/>
              </a:rPr>
              <a:t>os</a:t>
            </a:r>
            <a:r>
              <a:rPr lang="en-GB" altLang="en-US" sz="2000" dirty="0" smtClean="0">
                <a:ea typeface="ＭＳ Ｐゴシック" panose="020B0600070205080204" pitchFamily="34" charset="-128"/>
              </a:rPr>
              <a:t> </a:t>
            </a:r>
            <a:r>
              <a:rPr lang="en-GB" altLang="en-US" sz="2000" dirty="0" err="1" smtClean="0">
                <a:ea typeface="ＭＳ Ｐゴシック" panose="020B0600070205080204" pitchFamily="34" charset="-128"/>
              </a:rPr>
              <a:t>doentes</a:t>
            </a:r>
            <a:r>
              <a:rPr lang="en-GB" altLang="en-US" sz="2000" dirty="0" smtClean="0">
                <a:ea typeface="ＭＳ Ｐゴシック" panose="020B0600070205080204" pitchFamily="34" charset="-128"/>
              </a:rPr>
              <a:t> que </a:t>
            </a:r>
            <a:r>
              <a:rPr lang="en-GB" altLang="en-US" sz="2000" dirty="0" err="1" smtClean="0">
                <a:ea typeface="ＭＳ Ｐゴシック" panose="020B0600070205080204" pitchFamily="34" charset="-128"/>
              </a:rPr>
              <a:t>receberam</a:t>
            </a:r>
            <a:r>
              <a:rPr lang="en-GB" altLang="en-US" sz="2000" dirty="0" smtClean="0">
                <a:ea typeface="ＭＳ Ｐゴシック" panose="020B0600070205080204" pitchFamily="34" charset="-128"/>
              </a:rPr>
              <a:t> </a:t>
            </a:r>
            <a:r>
              <a:rPr lang="en-GB" altLang="en-US" sz="2000" dirty="0" err="1" smtClean="0">
                <a:ea typeface="ＭＳ Ｐゴシック" panose="020B0600070205080204" pitchFamily="34" charset="-128"/>
              </a:rPr>
              <a:t>antimicrobianos</a:t>
            </a:r>
            <a:r>
              <a:rPr lang="en-GB" altLang="en-US" sz="2000" dirty="0" smtClean="0">
                <a:ea typeface="ＭＳ Ｐゴシック" panose="020B0600070205080204" pitchFamily="34" charset="-128"/>
              </a:rPr>
              <a:t> no </a:t>
            </a:r>
            <a:r>
              <a:rPr lang="en-GB" altLang="en-US" sz="2000" dirty="0" err="1" smtClean="0">
                <a:ea typeface="ＭＳ Ｐゴシック" panose="020B0600070205080204" pitchFamily="34" charset="-128"/>
              </a:rPr>
              <a:t>dia</a:t>
            </a:r>
            <a:r>
              <a:rPr lang="en-GB" altLang="en-US" sz="2000" dirty="0" smtClean="0">
                <a:ea typeface="ＭＳ Ｐゴシック" panose="020B0600070205080204" pitchFamily="34" charset="-128"/>
              </a:rPr>
              <a:t> da </a:t>
            </a:r>
            <a:r>
              <a:rPr lang="en-GB" altLang="en-US" sz="2000" dirty="0" err="1" smtClean="0">
                <a:ea typeface="ＭＳ Ｐゴシック" panose="020B0600070205080204" pitchFamily="34" charset="-128"/>
              </a:rPr>
              <a:t>pesquisa</a:t>
            </a:r>
            <a:r>
              <a:rPr lang="en-GB" altLang="en-US" sz="2000" dirty="0" smtClean="0">
                <a:ea typeface="ＭＳ Ｐゴシック" panose="020B0600070205080204" pitchFamily="34" charset="-128"/>
              </a:rPr>
              <a:t> </a:t>
            </a:r>
            <a:r>
              <a:rPr lang="en-GB" altLang="en-US" sz="2000" b="1" dirty="0" err="1" smtClean="0">
                <a:ea typeface="ＭＳ Ｐゴシック" panose="020B0600070205080204" pitchFamily="34" charset="-128"/>
              </a:rPr>
              <a:t>ou</a:t>
            </a:r>
            <a:r>
              <a:rPr lang="en-GB" altLang="en-US" sz="2000" dirty="0" smtClean="0">
                <a:ea typeface="ＭＳ Ｐゴシック" panose="020B0600070205080204" pitchFamily="34" charset="-128"/>
              </a:rPr>
              <a:t> </a:t>
            </a:r>
          </a:p>
          <a:p>
            <a:pPr lvl="1"/>
            <a:r>
              <a:rPr lang="en-GB" altLang="en-US" sz="2000" dirty="0" err="1" smtClean="0">
                <a:ea typeface="ＭＳ Ｐゴシック" panose="020B0600070205080204" pitchFamily="34" charset="-128"/>
              </a:rPr>
              <a:t>profilaxia</a:t>
            </a:r>
            <a:r>
              <a:rPr lang="en-GB" altLang="en-US" sz="2000" dirty="0" smtClean="0">
                <a:ea typeface="ＭＳ Ｐゴシック" panose="020B0600070205080204" pitchFamily="34" charset="-128"/>
              </a:rPr>
              <a:t> </a:t>
            </a:r>
            <a:r>
              <a:rPr lang="en-GB" altLang="en-US" sz="2000" dirty="0" err="1" smtClean="0">
                <a:ea typeface="ＭＳ Ｐゴシック" panose="020B0600070205080204" pitchFamily="34" charset="-128"/>
              </a:rPr>
              <a:t>nas</a:t>
            </a:r>
            <a:r>
              <a:rPr lang="en-GB" altLang="en-US" sz="2000" dirty="0" smtClean="0">
                <a:ea typeface="ＭＳ Ｐゴシック" panose="020B0600070205080204" pitchFamily="34" charset="-128"/>
              </a:rPr>
              <a:t> 24 horas </a:t>
            </a:r>
            <a:r>
              <a:rPr lang="en-GB" altLang="en-US" sz="2000" dirty="0" err="1" smtClean="0">
                <a:ea typeface="ＭＳ Ｐゴシック" panose="020B0600070205080204" pitchFamily="34" charset="-128"/>
              </a:rPr>
              <a:t>anteriores</a:t>
            </a:r>
            <a:r>
              <a:rPr lang="en-GB" altLang="en-US" sz="2000" dirty="0" smtClean="0">
                <a:ea typeface="ＭＳ Ｐゴシック" panose="020B0600070205080204" pitchFamily="34" charset="-128"/>
              </a:rPr>
              <a:t> </a:t>
            </a:r>
            <a:r>
              <a:rPr lang="en-GB" altLang="en-US" sz="2000" dirty="0" err="1" smtClean="0">
                <a:ea typeface="ＭＳ Ｐゴシック" panose="020B0600070205080204" pitchFamily="34" charset="-128"/>
              </a:rPr>
              <a:t>às</a:t>
            </a:r>
            <a:r>
              <a:rPr lang="en-GB" altLang="en-US" sz="2000" dirty="0" smtClean="0">
                <a:ea typeface="ＭＳ Ｐゴシック" panose="020B0600070205080204" pitchFamily="34" charset="-128"/>
              </a:rPr>
              <a:t> 08:00 no </a:t>
            </a:r>
            <a:r>
              <a:rPr lang="en-GB" altLang="en-US" sz="2000" dirty="0" err="1" smtClean="0">
                <a:ea typeface="ＭＳ Ｐゴシック" panose="020B0600070205080204" pitchFamily="34" charset="-128"/>
              </a:rPr>
              <a:t>dia</a:t>
            </a:r>
            <a:r>
              <a:rPr lang="en-GB" altLang="en-US" sz="2000" dirty="0" smtClean="0">
                <a:ea typeface="ＭＳ Ｐゴシック" panose="020B0600070205080204" pitchFamily="34" charset="-128"/>
              </a:rPr>
              <a:t> do </a:t>
            </a:r>
            <a:r>
              <a:rPr lang="en-GB" altLang="en-US" sz="2000" dirty="0" err="1" smtClean="0">
                <a:ea typeface="ＭＳ Ｐゴシック" panose="020B0600070205080204" pitchFamily="34" charset="-128"/>
              </a:rPr>
              <a:t>inquérito</a:t>
            </a:r>
            <a:endParaRPr lang="en-GB" altLang="en-US" sz="2000" dirty="0" smtClean="0">
              <a:ea typeface="ＭＳ Ｐゴシック" panose="020B0600070205080204" pitchFamily="34" charset="-128"/>
            </a:endParaRPr>
          </a:p>
          <a:p>
            <a:endParaRPr lang="en-GB" altLang="en-US" dirty="0" smtClean="0">
              <a:solidFill>
                <a:srgbClr val="FF0000"/>
              </a:solidFill>
              <a:ea typeface="ＭＳ Ｐゴシック" panose="020B0600070205080204" pitchFamily="34" charset="-128"/>
            </a:endParaRPr>
          </a:p>
          <a:p>
            <a:pPr>
              <a:buFont typeface="Wingdings" panose="05000000000000000000" pitchFamily="2" charset="2"/>
              <a:buNone/>
            </a:pPr>
            <a:r>
              <a:rPr lang="en-GB" altLang="en-US" dirty="0" smtClean="0">
                <a:solidFill>
                  <a:srgbClr val="FF0000"/>
                </a:solidFill>
                <a:ea typeface="ＭＳ Ｐゴシック" panose="020B0600070205080204" pitchFamily="34" charset="-128"/>
              </a:rPr>
              <a:t/>
            </a:r>
            <a:br>
              <a:rPr lang="en-GB" altLang="en-US" dirty="0" smtClean="0">
                <a:solidFill>
                  <a:srgbClr val="FF0000"/>
                </a:solidFill>
                <a:ea typeface="ＭＳ Ｐゴシック" panose="020B0600070205080204" pitchFamily="34" charset="-128"/>
              </a:rPr>
            </a:br>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a:p>
            <a:pPr lvl="1"/>
            <a:endParaRPr lang="en-GB" altLang="en-US" dirty="0" smtClean="0">
              <a:ea typeface="ＭＳ Ｐゴシック" panose="020B0600070205080204" pitchFamily="34" charset="-128"/>
            </a:endParaRPr>
          </a:p>
          <a:p>
            <a:pPr lvl="1"/>
            <a:endParaRPr lang="en-GB" altLang="en-US" dirty="0" smtClean="0">
              <a:ea typeface="ＭＳ Ｐゴシック" panose="020B0600070205080204" pitchFamily="34" charset="-128"/>
            </a:endParaRPr>
          </a:p>
          <a:p>
            <a:pPr lvl="1"/>
            <a:endParaRPr lang="en-GB" altLang="en-US" dirty="0" smtClean="0">
              <a:ea typeface="ＭＳ Ｐゴシック" panose="020B0600070205080204" pitchFamily="34" charset="-128"/>
            </a:endParaRPr>
          </a:p>
        </p:txBody>
      </p:sp>
      <p:sp>
        <p:nvSpPr>
          <p:cNvPr id="21508" name="TextBox 4"/>
          <p:cNvSpPr txBox="1">
            <a:spLocks noChangeArrowheads="1"/>
          </p:cNvSpPr>
          <p:nvPr/>
        </p:nvSpPr>
        <p:spPr bwMode="auto">
          <a:xfrm>
            <a:off x="0" y="5908675"/>
            <a:ext cx="3732213" cy="40626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742950" indent="-285750">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gn="ctr">
              <a:lnSpc>
                <a:spcPct val="85000"/>
              </a:lnSpc>
              <a:spcAft>
                <a:spcPct val="0"/>
              </a:spcAft>
              <a:buFontTx/>
              <a:buNone/>
            </a:pPr>
            <a:r>
              <a:rPr lang="en-US" altLang="en-US" dirty="0" err="1"/>
              <a:t>Protocolo</a:t>
            </a:r>
            <a:r>
              <a:rPr lang="en-US" altLang="en-US" dirty="0"/>
              <a:t> V5.2 p. </a:t>
            </a:r>
            <a:r>
              <a:rPr lang="en-US" altLang="en-US" dirty="0" smtClean="0"/>
              <a:t>56</a:t>
            </a:r>
            <a:endParaRPr lang="en-US" altLang="en-US" dirty="0"/>
          </a:p>
        </p:txBody>
      </p:sp>
      <p:sp>
        <p:nvSpPr>
          <p:cNvPr id="21509" name="TextBox 5"/>
          <p:cNvSpPr txBox="1">
            <a:spLocks noChangeArrowheads="1"/>
          </p:cNvSpPr>
          <p:nvPr/>
        </p:nvSpPr>
        <p:spPr bwMode="auto">
          <a:xfrm>
            <a:off x="3732213" y="5903913"/>
            <a:ext cx="3760787" cy="4064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742950" indent="-285750">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gn="ctr">
              <a:lnSpc>
                <a:spcPct val="85000"/>
              </a:lnSpc>
              <a:spcAft>
                <a:spcPct val="0"/>
              </a:spcAft>
              <a:buFontTx/>
              <a:buNone/>
            </a:pPr>
            <a:r>
              <a:rPr lang="en-US" altLang="en-US" dirty="0"/>
              <a:t>p. 6</a:t>
            </a:r>
            <a:r>
              <a:rPr lang="en-US" altLang="en-US" dirty="0" smtClean="0"/>
              <a:t>3</a:t>
            </a:r>
            <a:endParaRPr lang="en-US" altLang="en-US" dirty="0"/>
          </a:p>
        </p:txBody>
      </p:sp>
      <p:cxnSp>
        <p:nvCxnSpPr>
          <p:cNvPr id="21510" name="Straight Arrow Connector 7"/>
          <p:cNvCxnSpPr>
            <a:cxnSpLocks noChangeShapeType="1"/>
          </p:cNvCxnSpPr>
          <p:nvPr/>
        </p:nvCxnSpPr>
        <p:spPr bwMode="auto">
          <a:xfrm flipV="1">
            <a:off x="1404938" y="3915118"/>
            <a:ext cx="6349" cy="1793532"/>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graphicFrame>
        <p:nvGraphicFramePr>
          <p:cNvPr id="2" name="Table 1"/>
          <p:cNvGraphicFramePr>
            <a:graphicFrameLocks noGrp="1"/>
          </p:cNvGraphicFramePr>
          <p:nvPr>
            <p:extLst>
              <p:ext uri="{D42A27DB-BD31-4B8C-83A1-F6EECF244321}">
                <p14:modId xmlns:p14="http://schemas.microsoft.com/office/powerpoint/2010/main" xmlns="" val="73315395"/>
              </p:ext>
            </p:extLst>
          </p:nvPr>
        </p:nvGraphicFramePr>
        <p:xfrm>
          <a:off x="836611" y="3027363"/>
          <a:ext cx="7180045" cy="2333625"/>
        </p:xfrm>
        <a:graphic>
          <a:graphicData uri="http://schemas.openxmlformats.org/drawingml/2006/table">
            <a:tbl>
              <a:tblPr/>
              <a:tblGrid>
                <a:gridCol w="1632042"/>
                <a:gridCol w="301661"/>
                <a:gridCol w="336144"/>
                <a:gridCol w="411698"/>
                <a:gridCol w="411698"/>
                <a:gridCol w="1029245"/>
                <a:gridCol w="475676"/>
                <a:gridCol w="931438"/>
                <a:gridCol w="411698"/>
                <a:gridCol w="902601"/>
                <a:gridCol w="336144"/>
              </a:tblGrid>
              <a:tr h="275736">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chemeClr val="tx1"/>
                          </a:solidFill>
                          <a:effectLst/>
                          <a:latin typeface="Arial" charset="0"/>
                          <a:cs typeface="Arial" charset="0"/>
                        </a:rPr>
                        <a:t>Antimicrobiano</a:t>
                      </a:r>
                      <a:endParaRPr kumimoji="0" lang="en-US" sz="9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cs typeface="Arial" charset="0"/>
                        </a:rPr>
                        <a:t>(Nome genérico ou de marca)</a:t>
                      </a:r>
                    </a:p>
                  </a:txBody>
                  <a:tcPr marL="84424" marR="84424" marT="42217" marB="422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Rota</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Indicação</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Diagnóstico (local)</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Razão em notas</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0070C0"/>
                          </a:solidFill>
                          <a:effectLst/>
                          <a:latin typeface="Arial" charset="0"/>
                          <a:cs typeface="Arial" charset="0"/>
                        </a:rPr>
                        <a:t>Data de início AM</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0070C0"/>
                          </a:solidFill>
                          <a:effectLst/>
                          <a:latin typeface="Arial" charset="0"/>
                          <a:cs typeface="Arial" charset="0"/>
                        </a:rPr>
                        <a:t>Mudado? (+ Razão)</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FF0000"/>
                          </a:solidFill>
                          <a:effectLst/>
                          <a:latin typeface="Arial" charset="0"/>
                          <a:cs typeface="Arial" charset="0"/>
                        </a:rPr>
                        <a:t>Se mudou: data de início 1</a:t>
                      </a:r>
                      <a:r>
                        <a:rPr kumimoji="0" lang="en-US" sz="800" b="1" i="0" u="none" strike="noStrike" cap="none" normalizeH="0" baseline="30000" dirty="0" smtClean="0">
                          <a:ln>
                            <a:noFill/>
                          </a:ln>
                          <a:solidFill>
                            <a:srgbClr val="FF0000"/>
                          </a:solidFill>
                          <a:effectLst/>
                          <a:latin typeface="Arial" charset="0"/>
                          <a:cs typeface="Arial" charset="0"/>
                        </a:rPr>
                        <a:t>st</a:t>
                      </a:r>
                      <a:r>
                        <a:rPr kumimoji="0" lang="en-US" sz="800" b="1" i="0" u="none" strike="noStrike" cap="none" normalizeH="0" baseline="0" dirty="0" smtClean="0">
                          <a:ln>
                            <a:noFill/>
                          </a:ln>
                          <a:solidFill>
                            <a:srgbClr val="FF0000"/>
                          </a:solidFill>
                          <a:effectLst/>
                          <a:latin typeface="Arial" charset="0"/>
                          <a:cs typeface="Arial" charset="0"/>
                        </a:rPr>
                        <a:t> AM</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rgbClr val="FF0000"/>
                          </a:solidFill>
                          <a:effectLst/>
                          <a:latin typeface="Arial" charset="0"/>
                          <a:cs typeface="Arial" charset="0"/>
                        </a:rPr>
                        <a:t>Dosagem por dia</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6508">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charset="0"/>
                        <a:cs typeface="Arial" charset="0"/>
                      </a:endParaRPr>
                    </a:p>
                  </a:txBody>
                  <a:tcPr marT="45743" marB="4574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tx1"/>
                        </a:solidFill>
                        <a:effectLst/>
                        <a:latin typeface="Arial" charset="0"/>
                        <a:cs typeface="Arial" charset="0"/>
                      </a:endParaRPr>
                    </a:p>
                  </a:txBody>
                  <a:tcPr marL="90000" marR="90000" marT="46824" marB="46824" vert="eaVert" anchor="ctr" horzOverflow="overflow"/>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marL="0" marR="0" lvl="0" indent="0" algn="ctr" defTabSz="914400" rtl="0" eaLnBrk="1" fontAlgn="b" latinLnBrk="0" hangingPunct="1">
                        <a:lnSpc>
                          <a:spcPts val="800"/>
                        </a:lnSpc>
                        <a:spcBef>
                          <a:spcPct val="0"/>
                        </a:spcBef>
                        <a:spcAft>
                          <a:spcPct val="0"/>
                        </a:spcAft>
                        <a:buClrTx/>
                        <a:buSzTx/>
                        <a:buFontTx/>
                        <a:buNone/>
                        <a:tabLst/>
                      </a:pPr>
                      <a:r>
                        <a:rPr kumimoji="0" lang="en-US" sz="700" b="1" i="0" u="none" strike="noStrike" cap="none" normalizeH="0" baseline="0" dirty="0" smtClean="0">
                          <a:ln>
                            <a:noFill/>
                          </a:ln>
                          <a:solidFill>
                            <a:srgbClr val="FF0000"/>
                          </a:solidFill>
                          <a:effectLst/>
                          <a:latin typeface="Arial" charset="0"/>
                          <a:cs typeface="Arial" charset="0"/>
                        </a:rPr>
                        <a:t>Número de doses</a:t>
                      </a:r>
                      <a:r>
                        <a:rPr kumimoji="0" lang="en-US" sz="800" b="1" i="0" u="none" strike="noStrike" cap="none" normalizeH="0" baseline="0" dirty="0" smtClean="0">
                          <a:ln>
                            <a:noFill/>
                          </a:ln>
                          <a:solidFill>
                            <a:srgbClr val="FF0000"/>
                          </a:solidFill>
                          <a:effectLst/>
                          <a:latin typeface="Arial" charset="0"/>
                          <a:cs typeface="Arial" charset="0"/>
                        </a:rPr>
                        <a:t> </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rgbClr val="FF0000"/>
                          </a:solidFill>
                          <a:effectLst/>
                          <a:latin typeface="Arial" charset="0"/>
                          <a:cs typeface="Arial" charset="0"/>
                        </a:rPr>
                        <a:t>Força de 1 dose</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FF0000"/>
                          </a:solidFill>
                          <a:effectLst/>
                          <a:latin typeface="Arial" charset="0"/>
                          <a:cs typeface="Arial" charset="0"/>
                        </a:rPr>
                        <a:t>mg / g / UI</a:t>
                      </a:r>
                    </a:p>
                  </a:txBody>
                  <a:tcPr marL="83095" marR="83095" marT="43215" marB="43215" vert="eaVert"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12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1" i="0" u="none" strike="noStrike" cap="none" normalizeH="0" baseline="0" dirty="0" smtClean="0">
                          <a:ln>
                            <a:noFill/>
                          </a:ln>
                          <a:solidFill>
                            <a:schemeClr val="tx1"/>
                          </a:solidFill>
                          <a:effectLst/>
                          <a:latin typeface="Arial" charset="0"/>
                          <a:cs typeface="Arial" charset="0"/>
                        </a:rPr>
                        <a:t> </a:t>
                      </a: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rgbClr val="0070C0"/>
                          </a:solidFill>
                          <a:effectLst/>
                          <a:latin typeface="Arial" charset="0"/>
                          <a:cs typeface="Arial" charset="0"/>
                        </a:rPr>
                        <a:t>/ /</a:t>
                      </a: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700" b="0" i="0" u="none" strike="noStrike" cap="none" normalizeH="0" baseline="0" dirty="0" smtClean="0">
                        <a:ln>
                          <a:noFill/>
                        </a:ln>
                        <a:solidFill>
                          <a:schemeClr val="tx1"/>
                        </a:solidFill>
                        <a:effectLst/>
                        <a:latin typeface="Arial" charset="0"/>
                        <a:cs typeface="Arial" charset="0"/>
                      </a:endParaRP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chemeClr val="tx1"/>
                          </a:solidFill>
                          <a:effectLst/>
                          <a:latin typeface="Arial" charset="0"/>
                          <a:cs typeface="Arial" charset="0"/>
                        </a:rPr>
                        <a:t>/ /</a:t>
                      </a: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33238" marR="33238" marT="33226" marB="33226"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127">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rgbClr val="0070C0"/>
                          </a:solidFill>
                          <a:effectLst/>
                          <a:latin typeface="Arial" charset="0"/>
                          <a:cs typeface="Arial" charset="0"/>
                        </a:rPr>
                        <a:t>/ /</a:t>
                      </a: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700" b="0" i="0" u="none" strike="noStrike" cap="none" normalizeH="0" baseline="0" dirty="0" smtClean="0">
                        <a:ln>
                          <a:noFill/>
                        </a:ln>
                        <a:solidFill>
                          <a:schemeClr val="tx1"/>
                        </a:solidFill>
                        <a:effectLst/>
                        <a:latin typeface="Arial" charset="0"/>
                        <a:cs typeface="Arial" charset="0"/>
                      </a:endParaRP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chemeClr val="tx1"/>
                          </a:solidFill>
                          <a:effectLst/>
                          <a:latin typeface="Arial" charset="0"/>
                          <a:cs typeface="Arial" charset="0"/>
                        </a:rPr>
                        <a:t>/ /</a:t>
                      </a: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12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1" i="0" u="none" strike="noStrike" cap="none" normalizeH="0" baseline="0" dirty="0" smtClean="0">
                          <a:ln>
                            <a:noFill/>
                          </a:ln>
                          <a:solidFill>
                            <a:schemeClr val="tx1"/>
                          </a:solidFill>
                          <a:effectLst/>
                          <a:latin typeface="Arial" charset="0"/>
                          <a:cs typeface="Arial" charset="0"/>
                        </a:rPr>
                        <a:t> </a:t>
                      </a: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cs typeface="Arial" charset="0"/>
                        </a:rPr>
                        <a:t> </a:t>
                      </a: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rgbClr val="0070C0"/>
                          </a:solidFill>
                          <a:effectLst/>
                          <a:latin typeface="Arial" charset="0"/>
                          <a:cs typeface="Arial" charset="0"/>
                        </a:rPr>
                        <a:t>/ /</a:t>
                      </a: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700" b="0" i="0" u="none" strike="noStrike" cap="none" normalizeH="0" baseline="0" dirty="0" smtClean="0">
                        <a:ln>
                          <a:noFill/>
                        </a:ln>
                        <a:solidFill>
                          <a:schemeClr val="tx1"/>
                        </a:solidFill>
                        <a:effectLst/>
                        <a:latin typeface="Arial" charset="0"/>
                        <a:cs typeface="Arial" charset="0"/>
                      </a:endParaRP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700" b="0" i="0" u="none" strike="noStrike" cap="none" normalizeH="0" baseline="0" dirty="0" smtClean="0">
                          <a:ln>
                            <a:noFill/>
                          </a:ln>
                          <a:solidFill>
                            <a:schemeClr val="tx1"/>
                          </a:solidFill>
                          <a:effectLst/>
                          <a:latin typeface="Arial" charset="0"/>
                          <a:cs typeface="Arial" charset="0"/>
                        </a:rPr>
                        <a:t>/ /</a:t>
                      </a:r>
                    </a:p>
                  </a:txBody>
                  <a:tcPr marL="33238" marR="33238" marT="16612" marB="166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500" b="0" i="0" u="none" strike="noStrike" cap="none" normalizeH="0" baseline="0" dirty="0" smtClean="0">
                        <a:ln>
                          <a:noFill/>
                        </a:ln>
                        <a:solidFill>
                          <a:schemeClr val="tx1"/>
                        </a:solidFill>
                        <a:effectLst/>
                        <a:latin typeface="Arial" charset="0"/>
                        <a:cs typeface="Arial" charset="0"/>
                      </a:endParaRPr>
                    </a:p>
                  </a:txBody>
                  <a:tcPr marL="84424" marR="84424" marT="42217" marB="422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cxnSp>
        <p:nvCxnSpPr>
          <p:cNvPr id="21577" name="Straight Arrow Connector 7"/>
          <p:cNvCxnSpPr>
            <a:cxnSpLocks noChangeShapeType="1"/>
          </p:cNvCxnSpPr>
          <p:nvPr/>
        </p:nvCxnSpPr>
        <p:spPr bwMode="auto">
          <a:xfrm flipH="1" flipV="1">
            <a:off x="3348037" y="3915118"/>
            <a:ext cx="2460625" cy="2481263"/>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409575" y="342900"/>
            <a:ext cx="8229600" cy="822325"/>
          </a:xfrm>
        </p:spPr>
        <p:txBody>
          <a:bodyPr/>
          <a:lstStyle/>
          <a:p>
            <a:r>
              <a:rPr lang="en-GB" altLang="en-US" sz="3200" dirty="0" err="1" smtClean="0">
                <a:ea typeface="ＭＳ Ｐゴシック" panose="020B0600070205080204" pitchFamily="34" charset="-128"/>
              </a:rPr>
              <a:t>Itens</a:t>
            </a:r>
            <a:r>
              <a:rPr lang="en-GB" altLang="en-US" sz="3200" dirty="0" smtClean="0">
                <a:ea typeface="ＭＳ Ｐゴシック" panose="020B0600070205080204" pitchFamily="34" charset="-128"/>
              </a:rPr>
              <a:t> </a:t>
            </a:r>
            <a:r>
              <a:rPr lang="en-GB" altLang="en-US" sz="3200" dirty="0" err="1" smtClean="0">
                <a:ea typeface="ＭＳ Ｐゴシック" panose="020B0600070205080204" pitchFamily="34" charset="-128"/>
              </a:rPr>
              <a:t>numerador</a:t>
            </a:r>
            <a:r>
              <a:rPr lang="en-GB" altLang="en-US" sz="3200" dirty="0" smtClean="0">
                <a:ea typeface="ＭＳ Ｐゴシック" panose="020B0600070205080204" pitchFamily="34" charset="-128"/>
              </a:rPr>
              <a:t> de Dados - IAC´s </a:t>
            </a:r>
            <a:r>
              <a:rPr lang="en-GB" altLang="en-US" sz="2000" dirty="0" smtClean="0">
                <a:solidFill>
                  <a:srgbClr val="FF0000"/>
                </a:solidFill>
                <a:ea typeface="ＭＳ Ｐゴシック" panose="020B0600070205080204" pitchFamily="34" charset="-128"/>
              </a:rPr>
              <a:t/>
            </a:r>
            <a:br>
              <a:rPr lang="en-GB" altLang="en-US" sz="2000" dirty="0" smtClean="0">
                <a:solidFill>
                  <a:srgbClr val="FF0000"/>
                </a:solidFill>
                <a:ea typeface="ＭＳ Ｐゴシック" panose="020B0600070205080204" pitchFamily="34" charset="-128"/>
              </a:rPr>
            </a:br>
            <a:endParaRPr lang="en-GB" altLang="en-US" sz="2000" dirty="0" smtClean="0">
              <a:solidFill>
                <a:srgbClr val="FF0000"/>
              </a:solidFill>
              <a:ea typeface="ＭＳ Ｐゴシック" panose="020B0600070205080204" pitchFamily="34" charset="-128"/>
            </a:endParaRPr>
          </a:p>
        </p:txBody>
      </p:sp>
      <p:sp>
        <p:nvSpPr>
          <p:cNvPr id="3" name="Rectangle 3"/>
          <p:cNvSpPr txBox="1">
            <a:spLocks noChangeArrowheads="1"/>
          </p:cNvSpPr>
          <p:nvPr/>
        </p:nvSpPr>
        <p:spPr>
          <a:xfrm>
            <a:off x="238125" y="1162050"/>
            <a:ext cx="8526463" cy="5162550"/>
          </a:xfrm>
          <a:prstGeom prst="rect">
            <a:avLst/>
          </a:prstGeom>
        </p:spPr>
        <p:txBody>
          <a:bodyPr/>
          <a:lstStyle>
            <a:lvl1pPr marL="269875" indent="-269875" algn="l" rtl="0" eaLnBrk="0" fontAlgn="base" hangingPunct="0">
              <a:lnSpc>
                <a:spcPct val="90000"/>
              </a:lnSpc>
              <a:spcBef>
                <a:spcPct val="0"/>
              </a:spcBef>
              <a:spcAft>
                <a:spcPct val="25000"/>
              </a:spcAft>
              <a:buFont typeface="Wingdings" panose="05000000000000000000" pitchFamily="2" charset="2"/>
              <a:buChar char="§"/>
              <a:defRPr sz="2400">
                <a:solidFill>
                  <a:schemeClr val="tx1"/>
                </a:solidFill>
                <a:latin typeface="+mn-lt"/>
                <a:ea typeface="ＭＳ Ｐゴシック" charset="-128"/>
                <a:cs typeface="ＭＳ Ｐゴシック" charset="-128"/>
              </a:defRPr>
            </a:lvl1pPr>
            <a:lvl2pPr marL="714375" indent="-265113" algn="l" rtl="0" eaLnBrk="0" fontAlgn="base" hangingPunct="0">
              <a:lnSpc>
                <a:spcPct val="90000"/>
              </a:lnSpc>
              <a:spcBef>
                <a:spcPct val="0"/>
              </a:spcBef>
              <a:spcAft>
                <a:spcPct val="25000"/>
              </a:spcAft>
              <a:buChar char="–"/>
              <a:defRPr sz="2400">
                <a:solidFill>
                  <a:schemeClr val="tx1"/>
                </a:solidFill>
                <a:latin typeface="+mn-lt"/>
                <a:ea typeface="ＭＳ Ｐゴシック" charset="-128"/>
              </a:defRPr>
            </a:lvl2pPr>
            <a:lvl3pPr marL="1150938" indent="-228600" algn="l" rtl="0" eaLnBrk="0" fontAlgn="base" hangingPunct="0">
              <a:spcBef>
                <a:spcPct val="20000"/>
              </a:spcBef>
              <a:spcAft>
                <a:spcPct val="0"/>
              </a:spcAft>
              <a:defRPr>
                <a:solidFill>
                  <a:schemeClr val="tx1"/>
                </a:solidFill>
                <a:latin typeface="+mn-lt"/>
                <a:ea typeface="ＭＳ Ｐゴシック" charset="-128"/>
              </a:defRPr>
            </a:lvl3pPr>
            <a:lvl4pPr marL="1600200" indent="-228600" algn="l" rtl="0" eaLnBrk="0" fontAlgn="base" hangingPunct="0">
              <a:spcBef>
                <a:spcPct val="20000"/>
              </a:spcBef>
              <a:spcAft>
                <a:spcPct val="0"/>
              </a:spcAft>
              <a:defRPr sz="16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1600">
                <a:solidFill>
                  <a:schemeClr val="tx1"/>
                </a:solidFill>
                <a:latin typeface="+mn-lt"/>
                <a:ea typeface="ＭＳ Ｐゴシック" charset="-128"/>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pPr>
              <a:defRPr/>
            </a:pPr>
            <a:r>
              <a:rPr lang="en-GB" altLang="en-US" kern="0" dirty="0" smtClean="0">
                <a:ea typeface="ＭＳ Ｐゴシック" panose="020B0600070205080204" pitchFamily="34" charset="-128"/>
              </a:rPr>
              <a:t>Consulte a </a:t>
            </a:r>
            <a:r>
              <a:rPr lang="en-GB" altLang="en-US" kern="0" dirty="0" err="1" smtClean="0">
                <a:ea typeface="ＭＳ Ｐゴシック" panose="020B0600070205080204" pitchFamily="34" charset="-128"/>
              </a:rPr>
              <a:t>página</a:t>
            </a:r>
            <a:r>
              <a:rPr lang="en-GB" altLang="en-US" kern="0" dirty="0" smtClean="0">
                <a:ea typeface="ＭＳ Ｐゴシック" panose="020B0600070205080204" pitchFamily="34" charset="-128"/>
              </a:rPr>
              <a:t> 34 do V5.2 protocolo </a:t>
            </a:r>
          </a:p>
          <a:p>
            <a:pPr>
              <a:defRPr/>
            </a:pPr>
            <a:r>
              <a:rPr lang="en-GB" altLang="en-US" sz="2000" kern="0" dirty="0" smtClean="0">
                <a:ea typeface="ＭＳ Ｐゴシック" panose="020B0600070205080204" pitchFamily="34" charset="-128"/>
              </a:rPr>
              <a:t>Recolhidos para </a:t>
            </a:r>
            <a:r>
              <a:rPr lang="en-GB" altLang="en-US" sz="2000" kern="0" dirty="0" err="1" smtClean="0">
                <a:ea typeface="ＭＳ Ｐゴシック" panose="020B0600070205080204" pitchFamily="34" charset="-128"/>
              </a:rPr>
              <a:t>doentes</a:t>
            </a:r>
            <a:r>
              <a:rPr lang="en-GB" altLang="en-US" sz="2000" kern="0" dirty="0" smtClean="0">
                <a:ea typeface="ＭＳ Ｐゴシック" panose="020B0600070205080204" pitchFamily="34" charset="-128"/>
              </a:rPr>
              <a:t> com </a:t>
            </a:r>
            <a:r>
              <a:rPr lang="en-GB" altLang="en-US" sz="2000" b="1" kern="0" dirty="0" smtClean="0">
                <a:ea typeface="ＭＳ Ｐゴシック" panose="020B0600070205080204" pitchFamily="34" charset="-128"/>
              </a:rPr>
              <a:t>infecção activa associada aos cuidados de saúde</a:t>
            </a:r>
            <a:endParaRPr lang="en-GB" altLang="en-US" b="1" kern="0" dirty="0" smtClean="0">
              <a:solidFill>
                <a:srgbClr val="FF0000"/>
              </a:solidFill>
              <a:ea typeface="ＭＳ Ｐゴシック" panose="020B0600070205080204" pitchFamily="34" charset="-128"/>
            </a:endParaRPr>
          </a:p>
          <a:p>
            <a:pPr>
              <a:buFont typeface="Wingdings" panose="05000000000000000000" pitchFamily="2" charset="2"/>
              <a:buNone/>
              <a:defRPr/>
            </a:pPr>
            <a:r>
              <a:rPr lang="en-GB" altLang="en-US" kern="0" dirty="0" smtClean="0">
                <a:solidFill>
                  <a:srgbClr val="FF0000"/>
                </a:solidFill>
                <a:ea typeface="ＭＳ Ｐゴシック" panose="020B0600070205080204" pitchFamily="34" charset="-128"/>
              </a:rPr>
              <a:t/>
            </a:r>
            <a:br>
              <a:rPr lang="en-GB" altLang="en-US" kern="0" dirty="0" smtClean="0">
                <a:solidFill>
                  <a:srgbClr val="FF0000"/>
                </a:solidFill>
                <a:ea typeface="ＭＳ Ｐゴシック" panose="020B0600070205080204" pitchFamily="34" charset="-128"/>
              </a:rPr>
            </a:br>
            <a:endParaRPr lang="en-GB" altLang="en-US" kern="0" dirty="0" smtClean="0">
              <a:ea typeface="ＭＳ Ｐゴシック" panose="020B0600070205080204" pitchFamily="34" charset="-128"/>
            </a:endParaRPr>
          </a:p>
          <a:p>
            <a:pPr>
              <a:defRPr/>
            </a:pPr>
            <a:endParaRPr lang="en-GB" altLang="en-US" kern="0" dirty="0" smtClean="0">
              <a:ea typeface="ＭＳ Ｐゴシック" panose="020B0600070205080204" pitchFamily="34" charset="-128"/>
            </a:endParaRPr>
          </a:p>
          <a:p>
            <a:pPr>
              <a:defRPr/>
            </a:pPr>
            <a:endParaRPr lang="en-GB" altLang="en-US" kern="0" dirty="0" smtClean="0">
              <a:ea typeface="ＭＳ Ｐゴシック" panose="020B0600070205080204" pitchFamily="34" charset="-128"/>
            </a:endParaRPr>
          </a:p>
          <a:p>
            <a:pPr lvl="1">
              <a:defRPr/>
            </a:pPr>
            <a:endParaRPr lang="en-GB" altLang="en-US" kern="0" dirty="0" smtClean="0">
              <a:ea typeface="ＭＳ Ｐゴシック" panose="020B0600070205080204" pitchFamily="34" charset="-128"/>
            </a:endParaRPr>
          </a:p>
          <a:p>
            <a:pPr lvl="1">
              <a:defRPr/>
            </a:pPr>
            <a:endParaRPr lang="en-GB" altLang="en-US" kern="0" dirty="0" smtClean="0">
              <a:ea typeface="ＭＳ Ｐゴシック" panose="020B0600070205080204" pitchFamily="34" charset="-128"/>
            </a:endParaRPr>
          </a:p>
          <a:p>
            <a:pPr lvl="1">
              <a:defRPr/>
            </a:pPr>
            <a:endParaRPr lang="en-GB" altLang="en-US" kern="0" dirty="0" smtClean="0">
              <a:ea typeface="ＭＳ Ｐゴシック" panose="020B0600070205080204" pitchFamily="34" charset="-128"/>
            </a:endParaRPr>
          </a:p>
        </p:txBody>
      </p:sp>
      <p:graphicFrame>
        <p:nvGraphicFramePr>
          <p:cNvPr id="2" name="Table 1"/>
          <p:cNvGraphicFramePr>
            <a:graphicFrameLocks noGrp="1"/>
          </p:cNvGraphicFramePr>
          <p:nvPr>
            <p:extLst>
              <p:ext uri="{D42A27DB-BD31-4B8C-83A1-F6EECF244321}">
                <p14:modId xmlns:p14="http://schemas.microsoft.com/office/powerpoint/2010/main" xmlns="" val="256599300"/>
              </p:ext>
            </p:extLst>
          </p:nvPr>
        </p:nvGraphicFramePr>
        <p:xfrm>
          <a:off x="1943100" y="2117725"/>
          <a:ext cx="5476876" cy="4003674"/>
        </p:xfrm>
        <a:graphic>
          <a:graphicData uri="http://schemas.openxmlformats.org/drawingml/2006/table">
            <a:tbl>
              <a:tblPr/>
              <a:tblGrid>
                <a:gridCol w="1716617"/>
                <a:gridCol w="735476"/>
                <a:gridCol w="572036"/>
                <a:gridCol w="326879"/>
                <a:gridCol w="245159"/>
                <a:gridCol w="750939"/>
                <a:gridCol w="556575"/>
                <a:gridCol w="326879"/>
                <a:gridCol w="246316"/>
              </a:tblGrid>
              <a:tr h="27690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84444" marR="84444" marT="42193" marB="42193" horzOverflow="overflow">
                    <a:lnL cap="flat">
                      <a:noFill/>
                    </a:lnL>
                    <a:lnR w="12700" cap="flat" cmpd="sng" algn="ctr">
                      <a:solidFill>
                        <a:srgbClr val="000000"/>
                      </a:solidFill>
                      <a:prstDash val="solid"/>
                      <a:round/>
                      <a:headEnd type="none" w="med" len="med"/>
                      <a:tailEnd type="none" w="med" len="med"/>
                    </a:lnR>
                    <a:lnT cap="flat">
                      <a:noFill/>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cs typeface="Arial" charset="0"/>
                        </a:rPr>
                        <a:t>IAC´s  1</a:t>
                      </a:r>
                      <a:endParaRPr kumimoji="0" lang="en-US" sz="1700" b="0" i="0" u="none" strike="noStrike" cap="none" normalizeH="0" baseline="0" dirty="0" smtClean="0">
                        <a:ln>
                          <a:noFill/>
                        </a:ln>
                        <a:solidFill>
                          <a:schemeClr val="tx1"/>
                        </a:solidFill>
                        <a:effectLst/>
                        <a:latin typeface="Arial" charset="0"/>
                        <a:cs typeface="Arial" charset="0"/>
                      </a:endParaRPr>
                    </a:p>
                  </a:txBody>
                  <a:tcPr marL="84444" marR="84444" marT="42193" marB="4219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cs typeface="Arial" charset="0"/>
                        </a:rPr>
                        <a:t>IAC´s  2</a:t>
                      </a:r>
                      <a:endParaRPr kumimoji="0" lang="en-US" sz="1700" b="0" i="0" u="none" strike="noStrike" cap="none" normalizeH="0" baseline="0" dirty="0" smtClean="0">
                        <a:ln>
                          <a:noFill/>
                        </a:ln>
                        <a:solidFill>
                          <a:schemeClr val="tx1"/>
                        </a:solidFill>
                        <a:effectLst/>
                        <a:latin typeface="Arial" charset="0"/>
                        <a:cs typeface="Arial" charset="0"/>
                      </a:endParaRPr>
                    </a:p>
                  </a:txBody>
                  <a:tcPr marL="84444" marR="84444" marT="42193" marB="4219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595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código de definição de caso</a:t>
                      </a:r>
                      <a:endParaRPr kumimoji="0" lang="en-US" sz="800" b="0" i="0" u="none" strike="noStrike" cap="none" normalizeH="0" baseline="0" dirty="0" smtClean="0">
                        <a:ln>
                          <a:noFill/>
                        </a:ln>
                        <a:solidFill>
                          <a:schemeClr val="tx1"/>
                        </a:solidFill>
                        <a:effectLst/>
                        <a:latin typeface="Arial" charset="0"/>
                        <a:cs typeface="Arial" charset="0"/>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cs typeface="Arial" charset="0"/>
                        </a:rPr>
                        <a:t> </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cs typeface="Arial" charset="0"/>
                        </a:rPr>
                        <a:t> </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595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dispositivo relevante </a:t>
                      </a:r>
                      <a:r>
                        <a:rPr kumimoji="0" lang="en-US" sz="800" b="1" i="0" u="none" strike="noStrike" cap="none" normalizeH="0" baseline="30000" dirty="0" smtClean="0">
                          <a:ln>
                            <a:noFill/>
                          </a:ln>
                          <a:solidFill>
                            <a:schemeClr val="tx1"/>
                          </a:solidFill>
                          <a:effectLst/>
                          <a:latin typeface="Arial" charset="0"/>
                          <a:cs typeface="Arial" charset="0"/>
                        </a:rPr>
                        <a:t>(3)</a:t>
                      </a:r>
                    </a:p>
                  </a:txBody>
                  <a:tcPr marL="84444" marR="84444" marT="42193" marB="4219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 O Desconhecido</a:t>
                      </a: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 O Desconhecido</a:t>
                      </a: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681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Presente na admissão</a:t>
                      </a:r>
                      <a:endParaRPr kumimoji="0" lang="en-US" sz="800" b="0" i="0" u="none" strike="noStrike" cap="none" normalizeH="0" baseline="0" dirty="0" smtClean="0">
                        <a:ln>
                          <a:noFill/>
                        </a:ln>
                        <a:solidFill>
                          <a:schemeClr val="tx1"/>
                        </a:solidFill>
                        <a:effectLst/>
                        <a:latin typeface="Arial" charset="0"/>
                        <a:cs typeface="Arial" charset="0"/>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 Sim O Não</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595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Data de início </a:t>
                      </a:r>
                      <a:r>
                        <a:rPr kumimoji="0" lang="en-US" sz="800" b="1" i="0" u="none" strike="noStrike" cap="none" normalizeH="0" baseline="30000" dirty="0" smtClean="0">
                          <a:ln>
                            <a:noFill/>
                          </a:ln>
                          <a:solidFill>
                            <a:schemeClr val="tx1"/>
                          </a:solidFill>
                          <a:effectLst/>
                          <a:latin typeface="Arial" charset="0"/>
                          <a:cs typeface="Arial" charset="0"/>
                        </a:rPr>
                        <a:t>(4)</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          / / </a:t>
                      </a: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          / / </a:t>
                      </a: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380747">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Origem da infecção</a:t>
                      </a:r>
                      <a:endParaRPr kumimoji="0" lang="en-US" sz="800" b="0" i="0" u="none" strike="noStrike" cap="none" normalizeH="0" baseline="0" dirty="0" smtClean="0">
                        <a:ln>
                          <a:noFill/>
                        </a:ln>
                        <a:solidFill>
                          <a:schemeClr val="tx1"/>
                        </a:solidFill>
                        <a:effectLst/>
                        <a:latin typeface="Arial" charset="0"/>
                        <a:cs typeface="Arial" charset="0"/>
                      </a:endParaRP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O atual hospitalar O outro hospitalar O outro origem / </a:t>
                      </a:r>
                      <a:r>
                        <a:rPr kumimoji="0" lang="en-US" sz="700" b="0" i="0" u="none" strike="noStrike" cap="none" normalizeH="0" baseline="0" dirty="0" err="1" smtClean="0">
                          <a:ln>
                            <a:noFill/>
                          </a:ln>
                          <a:solidFill>
                            <a:schemeClr val="tx1"/>
                          </a:solidFill>
                          <a:effectLst/>
                          <a:latin typeface="Arial" charset="0"/>
                          <a:cs typeface="Arial" charset="0"/>
                        </a:rPr>
                        <a:t>unk</a:t>
                      </a:r>
                      <a:endParaRPr kumimoji="0" lang="en-US" sz="1700" b="0" i="0" u="none" strike="noStrike" cap="none" normalizeH="0" baseline="0" dirty="0" smtClean="0">
                        <a:ln>
                          <a:noFill/>
                        </a:ln>
                        <a:solidFill>
                          <a:schemeClr val="tx1"/>
                        </a:solidFill>
                        <a:effectLst/>
                        <a:latin typeface="Arial" charset="0"/>
                        <a:cs typeface="Arial" charset="0"/>
                      </a:endParaRP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O atual hospitalar O outro hospitalar O outro origem / </a:t>
                      </a:r>
                      <a:r>
                        <a:rPr kumimoji="0" lang="en-US" sz="700" b="0" i="0" u="none" strike="noStrike" cap="none" normalizeH="0" baseline="0" dirty="0" err="1" smtClean="0">
                          <a:ln>
                            <a:noFill/>
                          </a:ln>
                          <a:solidFill>
                            <a:schemeClr val="tx1"/>
                          </a:solidFill>
                          <a:effectLst/>
                          <a:latin typeface="Arial" charset="0"/>
                          <a:cs typeface="Arial" charset="0"/>
                        </a:rPr>
                        <a:t>unk</a:t>
                      </a:r>
                      <a:endParaRPr kumimoji="0" lang="en-US" sz="1700" b="0" i="0" u="none" strike="noStrike" cap="none" normalizeH="0" baseline="0" dirty="0" smtClean="0">
                        <a:ln>
                          <a:noFill/>
                        </a:ln>
                        <a:solidFill>
                          <a:schemeClr val="tx1"/>
                        </a:solidFill>
                        <a:effectLst/>
                        <a:latin typeface="Arial" charset="0"/>
                        <a:cs typeface="Arial" charset="0"/>
                      </a:endParaRP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41536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cap="none" normalizeH="0" baseline="0" dirty="0" smtClean="0">
                          <a:ln>
                            <a:noFill/>
                          </a:ln>
                          <a:solidFill>
                            <a:srgbClr val="FF0000"/>
                          </a:solidFill>
                          <a:effectLst/>
                          <a:latin typeface="Arial" charset="0"/>
                          <a:cs typeface="Arial" charset="0"/>
                        </a:rPr>
                        <a:t>IAC´s  associada à ala atual</a:t>
                      </a:r>
                      <a:endParaRPr kumimoji="0" lang="en-US" sz="800" b="0" i="0" u="none" strike="noStrike" cap="none" normalizeH="0" baseline="0" dirty="0" smtClean="0">
                        <a:ln>
                          <a:noFill/>
                        </a:ln>
                        <a:solidFill>
                          <a:srgbClr val="FF0000"/>
                        </a:solidFill>
                        <a:effectLst/>
                        <a:latin typeface="Arial" charset="0"/>
                        <a:cs typeface="Arial" charset="0"/>
                      </a:endParaRP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FF0000"/>
                          </a:solidFill>
                          <a:effectLst/>
                          <a:latin typeface="Arial" charset="0"/>
                          <a:cs typeface="Arial" charset="0"/>
                        </a:rPr>
                        <a:t>O Sim O Não O Desconhecido</a:t>
                      </a: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FF0000"/>
                          </a:solidFill>
                          <a:effectLst/>
                          <a:latin typeface="Arial" charset="0"/>
                          <a:cs typeface="Arial" charset="0"/>
                        </a:rPr>
                        <a:t>O Sim O Não O Desconhecido</a:t>
                      </a:r>
                    </a:p>
                  </a:txBody>
                  <a:tcPr marL="84444" marR="84444" marT="42193" marB="4219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7690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Se BSI: fonte </a:t>
                      </a:r>
                      <a:r>
                        <a:rPr kumimoji="0" lang="en-US" sz="800" b="1" i="0" u="none" strike="noStrike" cap="none" normalizeH="0" baseline="30000" dirty="0" smtClean="0">
                          <a:ln>
                            <a:noFill/>
                          </a:ln>
                          <a:solidFill>
                            <a:schemeClr val="tx1"/>
                          </a:solidFill>
                          <a:effectLst/>
                          <a:latin typeface="Arial" charset="0"/>
                          <a:cs typeface="Arial" charset="0"/>
                        </a:rPr>
                        <a:t>(5)</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cs typeface="Arial" charset="0"/>
                        </a:rPr>
                        <a:t> </a:t>
                      </a:r>
                      <a:endParaRPr kumimoji="0" lang="en-US" sz="1700" b="0" i="0" u="none" strike="noStrike" cap="none" normalizeH="0" baseline="0" smtClean="0">
                        <a:ln>
                          <a:noFill/>
                        </a:ln>
                        <a:solidFill>
                          <a:schemeClr val="tx1"/>
                        </a:solidFill>
                        <a:effectLst/>
                        <a:latin typeface="Arial" charset="0"/>
                        <a:cs typeface="Arial" charset="0"/>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r>
              <a:tr h="259598">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84444" marR="84444" marT="42193" marB="42193" anchor="b"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código MO</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FF0000"/>
                          </a:solidFill>
                          <a:effectLst/>
                          <a:latin typeface="Arial" charset="0"/>
                          <a:cs typeface="Arial" charset="0"/>
                        </a:rPr>
                        <a:t>AMR</a:t>
                      </a:r>
                      <a:endParaRPr kumimoji="0" lang="en-US" sz="800" b="0" i="0" u="none" strike="noStrike" cap="none" normalizeH="0" baseline="30000" dirty="0" smtClean="0">
                        <a:ln>
                          <a:noFill/>
                        </a:ln>
                        <a:solidFill>
                          <a:srgbClr val="FF0000"/>
                        </a:solidFill>
                        <a:effectLst/>
                        <a:latin typeface="Arial" charset="0"/>
                        <a:cs typeface="Arial" charset="0"/>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GB"/>
                    </a:p>
                  </a:txBody>
                  <a:tcPr/>
                </a:tc>
                <a:tc rowSpan="2">
                  <a:txBody>
                    <a:bodyPr/>
                    <a:lstStyle/>
                    <a:p>
                      <a:r>
                        <a:rPr lang="en-GB" sz="700" dirty="0" smtClean="0">
                          <a:solidFill>
                            <a:srgbClr val="FF0000"/>
                          </a:solidFill>
                        </a:rPr>
                        <a:t>PDR</a:t>
                      </a:r>
                      <a:endParaRPr lang="en-GB" sz="700" dirty="0">
                        <a:solidFill>
                          <a:srgbClr val="FF0000"/>
                        </a:solidFill>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código MO</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FF0000"/>
                          </a:solidFill>
                          <a:effectLst/>
                          <a:latin typeface="Arial" charset="0"/>
                          <a:cs typeface="Arial" charset="0"/>
                        </a:rPr>
                        <a:t>AMR</a:t>
                      </a:r>
                      <a:endParaRPr kumimoji="0" lang="en-US" sz="800" b="0" i="0" u="none" strike="noStrike" cap="none" normalizeH="0" baseline="30000" dirty="0" smtClean="0">
                        <a:ln>
                          <a:noFill/>
                        </a:ln>
                        <a:solidFill>
                          <a:srgbClr val="FF0000"/>
                        </a:solidFill>
                        <a:effectLst/>
                        <a:latin typeface="Arial" charset="0"/>
                        <a:cs typeface="Arial" charset="0"/>
                      </a:endParaRP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hMerge="1">
                  <a:txBody>
                    <a:bodyPr/>
                    <a:lstStyle/>
                    <a:p>
                      <a:endParaRPr lang="en-GB"/>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700" dirty="0" smtClean="0">
                          <a:solidFill>
                            <a:srgbClr val="FF0000"/>
                          </a:solidFill>
                        </a:rPr>
                        <a:t>PDR</a:t>
                      </a:r>
                    </a:p>
                  </a:txBody>
                  <a:tcPr marL="84444" marR="84444" marT="42193" marB="4219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r>
              <a:tr h="259604">
                <a:tc vMerge="1">
                  <a:txBody>
                    <a:bodyPr/>
                    <a:lstStyle/>
                    <a:p>
                      <a:endParaRPr lang="en-GB"/>
                    </a:p>
                  </a:txBody>
                  <a:tcPr/>
                </a:tc>
                <a:tc vMerge="1">
                  <a:txBody>
                    <a:bodyPr/>
                    <a:lstStyle/>
                    <a:p>
                      <a:endParaRPr lang="en-GB"/>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AM (6)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SIR</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GB"/>
                    </a:p>
                  </a:txBody>
                  <a:tcPr/>
                </a:tc>
                <a:tc vMerge="1">
                  <a:txBody>
                    <a:bodyPr/>
                    <a:lstStyle/>
                    <a:p>
                      <a:endParaRPr lang="en-GB"/>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AM (6)</a:t>
                      </a:r>
                    </a:p>
                  </a:txBody>
                  <a:tcPr marL="0" marR="0" marT="0" marB="0" anchor="b"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1000" b="0" i="0" u="none" strike="noStrike" cap="none" normalizeH="0" baseline="30000" dirty="0" smtClean="0">
                          <a:ln>
                            <a:noFill/>
                          </a:ln>
                          <a:solidFill>
                            <a:srgbClr val="FF0000"/>
                          </a:solidFill>
                          <a:effectLst/>
                          <a:latin typeface="Arial" charset="0"/>
                          <a:cs typeface="Arial" charset="0"/>
                        </a:rPr>
                        <a:t>SIR</a:t>
                      </a: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endParaRPr kumimoji="0" lang="en-US" sz="1100" b="0" i="0" u="none" strike="noStrike" cap="none" normalizeH="0" baseline="3000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r h="181275">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microorganismo 1</a:t>
                      </a:r>
                      <a:endParaRPr kumimoji="0" lang="en-US" sz="800" b="0" i="0" u="none" strike="noStrike" cap="none" normalizeH="0" baseline="0" dirty="0" smtClean="0">
                        <a:ln>
                          <a:noFill/>
                        </a:ln>
                        <a:solidFill>
                          <a:schemeClr val="tx1"/>
                        </a:solidFill>
                        <a:effectLst/>
                        <a:latin typeface="Arial" charset="0"/>
                        <a:cs typeface="Arial" charset="0"/>
                      </a:endParaRPr>
                    </a:p>
                  </a:txBody>
                  <a:tcPr marL="42222" marR="42222" marT="42196" marB="4219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lToBr>
                      <a:noFill/>
                    </a:lnTlToBr>
                    <a:lnBlToTr>
                      <a:noFill/>
                    </a:lnBlToTr>
                    <a:noFill/>
                  </a:tcPr>
                </a:tc>
              </a:tr>
              <a:tr h="181275">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TlToBr>
                      <a:noFill/>
                    </a:lnTlToBr>
                    <a:lnBlToTr>
                      <a:noFill/>
                    </a:lnBlToTr>
                    <a:noFill/>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r h="181275">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microorganismo 2</a:t>
                      </a:r>
                      <a:endParaRPr kumimoji="0" lang="en-US" sz="800" b="0" i="0" u="none" strike="noStrike" cap="none" normalizeH="0" baseline="0" dirty="0" smtClean="0">
                        <a:ln>
                          <a:noFill/>
                        </a:ln>
                        <a:solidFill>
                          <a:schemeClr val="tx1"/>
                        </a:solidFill>
                        <a:effectLst/>
                        <a:latin typeface="Arial" charset="0"/>
                        <a:cs typeface="Arial" charset="0"/>
                      </a:endParaRPr>
                    </a:p>
                  </a:txBody>
                  <a:tcPr marL="42222" marR="42222" marT="42196" marB="4219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chemeClr val="tx1"/>
                          </a:solidFill>
                          <a:effectLst/>
                          <a:latin typeface="Arial" charset="0"/>
                          <a:cs typeface="Arial" charset="0"/>
                        </a:rPr>
                        <a:t>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lToBr>
                      <a:noFill/>
                    </a:lnTlToBr>
                    <a:lnBlToTr>
                      <a:noFill/>
                    </a:lnBlToTr>
                    <a:noFill/>
                  </a:tcPr>
                </a:tc>
              </a:tr>
              <a:tr h="181275">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r h="181275">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charset="0"/>
                          <a:cs typeface="Arial" charset="0"/>
                        </a:rPr>
                        <a:t>microorganismo 3</a:t>
                      </a:r>
                      <a:endParaRPr kumimoji="0" lang="en-US" sz="800" b="0" i="0" u="none" strike="noStrike" cap="none" normalizeH="0" baseline="0" dirty="0" smtClean="0">
                        <a:ln>
                          <a:noFill/>
                        </a:ln>
                        <a:solidFill>
                          <a:schemeClr val="tx1"/>
                        </a:solidFill>
                        <a:effectLst/>
                        <a:latin typeface="Arial" charset="0"/>
                        <a:cs typeface="Arial" charset="0"/>
                      </a:endParaRPr>
                    </a:p>
                  </a:txBody>
                  <a:tcPr marL="42222" marR="42222" marT="42196" marB="4219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cs typeface="Arial" charset="0"/>
                        </a:rPr>
                        <a:t> </a:t>
                      </a:r>
                      <a:endParaRPr kumimoji="0" lang="en-US" sz="1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lToBr>
                      <a:noFill/>
                    </a:lnTlToBr>
                    <a:lnBlToTr>
                      <a:noFill/>
                    </a:lnBlToTr>
                    <a:noFill/>
                  </a:tcPr>
                </a:tc>
              </a:tr>
              <a:tr h="181275">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L w="12700" cap="flat" cmpd="sng" algn="ctr">
                      <a:solidFill>
                        <a:srgbClr val="000000"/>
                      </a:solidFill>
                      <a:prstDash val="solid"/>
                      <a:round/>
                      <a:headEnd type="none" w="med" len="med"/>
                      <a:tailEnd type="none" w="med" len="med"/>
                    </a:lnL>
                  </a:tcPr>
                </a:tc>
                <a:tc vMerge="1">
                  <a:txBody>
                    <a:bodyPr/>
                    <a:lstStyle/>
                    <a:p>
                      <a:endParaRPr lang="en-GB"/>
                    </a:p>
                  </a:txBody>
                  <a:tcPr/>
                </a:tc>
                <a:tc v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7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c vMerge="1">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0" marR="0" marT="0" marB="0" anchor="b" horzOverflow="overflow">
                    <a:lnT w="12700" cap="flat" cmpd="sng" algn="ctr">
                      <a:solidFill>
                        <a:srgbClr val="000000"/>
                      </a:solidFill>
                      <a:prstDash val="solid"/>
                      <a:round/>
                      <a:headEnd type="none" w="med" len="med"/>
                      <a:tailEnd type="none" w="med" len="med"/>
                    </a:lnT>
                  </a:tcPr>
                </a:tc>
              </a:tr>
            </a:tbl>
          </a:graphicData>
        </a:graphic>
      </p:graphicFrame>
      <p:sp>
        <p:nvSpPr>
          <p:cNvPr id="22674" name="TextBox 4"/>
          <p:cNvSpPr txBox="1">
            <a:spLocks noChangeArrowheads="1"/>
          </p:cNvSpPr>
          <p:nvPr/>
        </p:nvSpPr>
        <p:spPr bwMode="auto">
          <a:xfrm>
            <a:off x="115888" y="6218238"/>
            <a:ext cx="3268662" cy="4159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742950" indent="-285750">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gn="ctr">
              <a:lnSpc>
                <a:spcPct val="85000"/>
              </a:lnSpc>
              <a:spcAft>
                <a:spcPct val="0"/>
              </a:spcAft>
              <a:buFontTx/>
              <a:buNone/>
            </a:pPr>
            <a:r>
              <a:rPr lang="en-US" altLang="en-US" dirty="0" err="1"/>
              <a:t>Protocolo</a:t>
            </a:r>
            <a:r>
              <a:rPr lang="en-US" altLang="en-US" dirty="0"/>
              <a:t> V5.2 p. </a:t>
            </a:r>
            <a:r>
              <a:rPr lang="en-US" altLang="en-US" dirty="0" smtClean="0"/>
              <a:t>63</a:t>
            </a:r>
            <a:endParaRPr lang="en-US" altLang="en-US" dirty="0"/>
          </a:p>
        </p:txBody>
      </p:sp>
      <p:cxnSp>
        <p:nvCxnSpPr>
          <p:cNvPr id="22675" name="Straight Arrow Connector 7"/>
          <p:cNvCxnSpPr>
            <a:cxnSpLocks noChangeShapeType="1"/>
          </p:cNvCxnSpPr>
          <p:nvPr/>
        </p:nvCxnSpPr>
        <p:spPr bwMode="auto">
          <a:xfrm flipV="1">
            <a:off x="1296988" y="2560638"/>
            <a:ext cx="646112" cy="3560762"/>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sp>
        <p:nvSpPr>
          <p:cNvPr id="22676" name="TextBox 9"/>
          <p:cNvSpPr txBox="1">
            <a:spLocks noChangeArrowheads="1"/>
          </p:cNvSpPr>
          <p:nvPr/>
        </p:nvSpPr>
        <p:spPr bwMode="auto">
          <a:xfrm>
            <a:off x="5784850" y="6218238"/>
            <a:ext cx="3268663" cy="4159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742950" indent="-285750">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gn="ctr">
              <a:lnSpc>
                <a:spcPct val="85000"/>
              </a:lnSpc>
              <a:spcAft>
                <a:spcPct val="0"/>
              </a:spcAft>
              <a:buFontTx/>
              <a:buNone/>
            </a:pPr>
            <a:r>
              <a:rPr lang="en-US" altLang="en-US" dirty="0" err="1"/>
              <a:t>Protocolo</a:t>
            </a:r>
            <a:r>
              <a:rPr lang="en-US" altLang="en-US" dirty="0"/>
              <a:t> V5.2 p. </a:t>
            </a:r>
            <a:r>
              <a:rPr lang="en-US" altLang="en-US" dirty="0" smtClean="0"/>
              <a:t>91</a:t>
            </a:r>
            <a:endParaRPr lang="en-US" altLang="en-US" dirty="0"/>
          </a:p>
        </p:txBody>
      </p:sp>
      <p:cxnSp>
        <p:nvCxnSpPr>
          <p:cNvPr id="22677" name="Straight Arrow Connector 7"/>
          <p:cNvCxnSpPr>
            <a:cxnSpLocks noChangeShapeType="1"/>
          </p:cNvCxnSpPr>
          <p:nvPr/>
        </p:nvCxnSpPr>
        <p:spPr bwMode="auto">
          <a:xfrm flipH="1" flipV="1">
            <a:off x="3143250" y="5251450"/>
            <a:ext cx="4343400" cy="931863"/>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idx="4294967295"/>
          </p:nvPr>
        </p:nvSpPr>
        <p:spPr>
          <a:xfrm>
            <a:off x="560388" y="4616450"/>
            <a:ext cx="7772400" cy="833438"/>
          </a:xfrm>
        </p:spPr>
        <p:txBody>
          <a:bodyPr/>
          <a:lstStyle/>
          <a:p>
            <a:pPr algn="ctr"/>
            <a:r>
              <a:rPr lang="en-GB" altLang="en-US" sz="3600" smtClean="0">
                <a:ea typeface="ＭＳ Ｐゴシック" panose="020B0600070205080204" pitchFamily="34" charset="-128"/>
              </a:rPr>
              <a:t>Métodos de recolha de dados</a:t>
            </a:r>
          </a:p>
        </p:txBody>
      </p:sp>
      <p:pic>
        <p:nvPicPr>
          <p:cNvPr id="3" name="Picture 2" descr="Resultado de imagem para logotipo dg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99035" y="0"/>
            <a:ext cx="2159453" cy="1527588"/>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099035" y="868375"/>
            <a:ext cx="3705330" cy="939758"/>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65163" y="3003550"/>
            <a:ext cx="7772400" cy="1470025"/>
          </a:xfrm>
        </p:spPr>
        <p:txBody>
          <a:bodyPr/>
          <a:lstStyle/>
          <a:p>
            <a:pPr algn="ctr"/>
            <a:r>
              <a:rPr lang="en-GB" altLang="en-US" sz="3600" dirty="0" err="1" smtClean="0">
                <a:ea typeface="ＭＳ Ｐゴシック" panose="020B0600070205080204" pitchFamily="34" charset="-128"/>
              </a:rPr>
              <a:t>Processo</a:t>
            </a:r>
            <a:r>
              <a:rPr lang="en-GB" altLang="en-US" sz="3600" dirty="0" smtClean="0">
                <a:ea typeface="ＭＳ Ｐゴシック" panose="020B0600070205080204" pitchFamily="34" charset="-128"/>
              </a:rPr>
              <a:t> de </a:t>
            </a:r>
            <a:r>
              <a:rPr lang="en-GB" altLang="en-US" sz="3600" dirty="0" err="1" smtClean="0">
                <a:ea typeface="ＭＳ Ｐゴシック" panose="020B0600070205080204" pitchFamily="34" charset="-128"/>
              </a:rPr>
              <a:t>Colheita</a:t>
            </a:r>
            <a:r>
              <a:rPr lang="en-GB" altLang="en-US" sz="3600" dirty="0" smtClean="0">
                <a:ea typeface="ＭＳ Ｐゴシック" panose="020B0600070205080204" pitchFamily="34" charset="-128"/>
              </a:rPr>
              <a:t> de Dados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03213" y="639763"/>
            <a:ext cx="8229600" cy="822325"/>
          </a:xfrm>
        </p:spPr>
        <p:txBody>
          <a:bodyPr/>
          <a:lstStyle/>
          <a:p>
            <a:pPr algn="ctr"/>
            <a:r>
              <a:rPr lang="en-GB" altLang="en-US" sz="3600" dirty="0" err="1" smtClean="0">
                <a:ea typeface="ＭＳ Ｐゴシック" panose="020B0600070205080204" pitchFamily="34" charset="-128"/>
              </a:rPr>
              <a:t>Diretrizes</a:t>
            </a:r>
            <a:r>
              <a:rPr lang="en-GB" altLang="en-US" sz="3600" dirty="0" smtClean="0">
                <a:ea typeface="ＭＳ Ｐゴシック" panose="020B0600070205080204" pitchFamily="34" charset="-128"/>
              </a:rPr>
              <a:t> </a:t>
            </a:r>
            <a:r>
              <a:rPr lang="en-GB" altLang="en-US" sz="3600" dirty="0" err="1" smtClean="0">
                <a:ea typeface="ＭＳ Ｐゴシック" panose="020B0600070205080204" pitchFamily="34" charset="-128"/>
              </a:rPr>
              <a:t>gerais</a:t>
            </a:r>
            <a:endParaRPr lang="en-GB" altLang="en-US" sz="3600" dirty="0" smtClean="0">
              <a:ea typeface="ＭＳ Ｐゴシック" panose="020B0600070205080204" pitchFamily="34" charset="-128"/>
            </a:endParaRPr>
          </a:p>
        </p:txBody>
      </p:sp>
      <p:sp>
        <p:nvSpPr>
          <p:cNvPr id="24579" name="Rectangle 3"/>
          <p:cNvSpPr>
            <a:spLocks noGrp="1" noChangeArrowheads="1"/>
          </p:cNvSpPr>
          <p:nvPr>
            <p:ph type="body" idx="1"/>
          </p:nvPr>
        </p:nvSpPr>
        <p:spPr>
          <a:xfrm>
            <a:off x="323850" y="1425575"/>
            <a:ext cx="8526463" cy="5162550"/>
          </a:xfrm>
        </p:spPr>
        <p:txBody>
          <a:bodyPr/>
          <a:lstStyle/>
          <a:p>
            <a:endParaRPr lang="en-GB" altLang="en-US" dirty="0" smtClean="0">
              <a:ea typeface="ＭＳ Ｐゴシック" panose="020B0600070205080204" pitchFamily="34" charset="-128"/>
            </a:endParaRPr>
          </a:p>
          <a:p>
            <a:r>
              <a:rPr lang="en-GB" altLang="en-US" dirty="0" err="1" smtClean="0">
                <a:ea typeface="ＭＳ Ｐゴシック" panose="020B0600070205080204" pitchFamily="34" charset="-128"/>
              </a:rPr>
              <a:t>Todos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doentes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presentes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nos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serviços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às</a:t>
            </a:r>
            <a:r>
              <a:rPr lang="en-GB" altLang="en-US" dirty="0" smtClean="0">
                <a:ea typeface="ＭＳ Ｐゴシック" panose="020B0600070205080204" pitchFamily="34" charset="-128"/>
              </a:rPr>
              <a:t> 8h e </a:t>
            </a:r>
            <a:r>
              <a:rPr lang="en-GB" altLang="en-US" dirty="0" err="1" smtClean="0">
                <a:ea typeface="ＭＳ Ｐゴシック" panose="020B0600070205080204" pitchFamily="34" charset="-128"/>
              </a:rPr>
              <a:t>sem</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alta</a:t>
            </a:r>
            <a:r>
              <a:rPr lang="en-GB" altLang="en-US" dirty="0" smtClean="0">
                <a:ea typeface="ＭＳ Ｐゴシック" panose="020B0600070205080204" pitchFamily="34" charset="-128"/>
              </a:rPr>
              <a:t> no </a:t>
            </a:r>
            <a:r>
              <a:rPr lang="en-GB" altLang="en-US" dirty="0" err="1" smtClean="0">
                <a:ea typeface="ＭＳ Ｐゴシック" panose="020B0600070205080204" pitchFamily="34" charset="-128"/>
              </a:rPr>
              <a:t>momento</a:t>
            </a:r>
            <a:r>
              <a:rPr lang="en-GB" altLang="en-US" dirty="0" smtClean="0">
                <a:ea typeface="ＭＳ Ｐゴシック" panose="020B0600070205080204" pitchFamily="34" charset="-128"/>
              </a:rPr>
              <a:t> do </a:t>
            </a:r>
            <a:r>
              <a:rPr lang="en-GB" altLang="en-US" dirty="0" err="1" smtClean="0">
                <a:ea typeface="ＭＳ Ｐゴシック" panose="020B0600070205080204" pitchFamily="34" charset="-128"/>
              </a:rPr>
              <a:t>estudo</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devem</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ser</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incluídos</a:t>
            </a:r>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a:p>
            <a:r>
              <a:rPr lang="en-GB" altLang="en-US" dirty="0" smtClean="0">
                <a:ea typeface="ＭＳ Ｐゴシック" panose="020B0600070205080204" pitchFamily="34" charset="-128"/>
              </a:rPr>
              <a:t>Complete </a:t>
            </a:r>
            <a:r>
              <a:rPr lang="en-GB" altLang="en-US" dirty="0" err="1" smtClean="0">
                <a:ea typeface="ＭＳ Ｐゴシック" panose="020B0600070205080204" pitchFamily="34" charset="-128"/>
              </a:rPr>
              <a:t>cada</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serviço</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num</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dia</a:t>
            </a:r>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a:p>
            <a:r>
              <a:rPr lang="en-GB" altLang="en-US" dirty="0" err="1" smtClean="0">
                <a:ea typeface="ＭＳ Ｐゴシック" panose="020B0600070205080204" pitchFamily="34" charset="-128"/>
              </a:rPr>
              <a:t>Conclua</a:t>
            </a:r>
            <a:r>
              <a:rPr lang="en-GB" altLang="en-US" dirty="0" smtClean="0">
                <a:ea typeface="ＭＳ Ｐゴシック" panose="020B0600070205080204" pitchFamily="34" charset="-128"/>
              </a:rPr>
              <a:t> o hospital </a:t>
            </a:r>
            <a:r>
              <a:rPr lang="en-GB" altLang="en-US" dirty="0" err="1" smtClean="0">
                <a:ea typeface="ＭＳ Ｐゴシック" panose="020B0600070205080204" pitchFamily="34" charset="-128"/>
              </a:rPr>
              <a:t>dentro</a:t>
            </a:r>
            <a:r>
              <a:rPr lang="en-GB" altLang="en-US" dirty="0" smtClean="0">
                <a:ea typeface="ＭＳ Ｐゴシック" panose="020B0600070205080204" pitchFamily="34" charset="-128"/>
              </a:rPr>
              <a:t> de 2-3 </a:t>
            </a:r>
            <a:r>
              <a:rPr lang="en-GB" altLang="en-US" dirty="0" err="1" smtClean="0">
                <a:ea typeface="ＭＳ Ｐゴシック" panose="020B0600070205080204" pitchFamily="34" charset="-128"/>
              </a:rPr>
              <a:t>semanas</a:t>
            </a:r>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a:p>
            <a:r>
              <a:rPr lang="en-GB" altLang="en-US" dirty="0" err="1" smtClean="0">
                <a:ea typeface="ＭＳ Ｐゴシック" panose="020B0600070205080204" pitchFamily="34" charset="-128"/>
              </a:rPr>
              <a:t>Unidades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onde</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doentes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são</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admitidos</a:t>
            </a:r>
            <a:r>
              <a:rPr lang="en-GB" altLang="en-US" dirty="0" smtClean="0">
                <a:ea typeface="ＭＳ Ｐゴシック" panose="020B0600070205080204" pitchFamily="34" charset="-128"/>
              </a:rPr>
              <a:t> para </a:t>
            </a:r>
            <a:r>
              <a:rPr lang="en-GB" altLang="en-US" dirty="0" err="1" smtClean="0">
                <a:ea typeface="ＭＳ Ｐゴシック" panose="020B0600070205080204" pitchFamily="34" charset="-128"/>
              </a:rPr>
              <a:t>procedimentos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eletivos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na</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segunda-feira</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devem</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preferencialmente</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ser</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pesquisadas</a:t>
            </a:r>
            <a:r>
              <a:rPr lang="en-GB" altLang="en-US" dirty="0" smtClean="0">
                <a:ea typeface="ＭＳ Ｐゴシック" panose="020B0600070205080204" pitchFamily="34" charset="-128"/>
              </a:rPr>
              <a:t> ​​entre </a:t>
            </a:r>
            <a:r>
              <a:rPr lang="en-GB" altLang="en-US" dirty="0" err="1" smtClean="0">
                <a:ea typeface="ＭＳ Ｐゴシック" panose="020B0600070205080204" pitchFamily="34" charset="-128"/>
              </a:rPr>
              <a:t>terça</a:t>
            </a:r>
            <a:r>
              <a:rPr lang="en-GB" altLang="en-US" dirty="0" smtClean="0">
                <a:ea typeface="ＭＳ Ｐゴシック" panose="020B0600070205080204" pitchFamily="34" charset="-128"/>
              </a:rPr>
              <a:t> e </a:t>
            </a:r>
            <a:r>
              <a:rPr lang="en-GB" altLang="en-US" dirty="0" err="1" smtClean="0">
                <a:ea typeface="ＭＳ Ｐゴシック" panose="020B0600070205080204" pitchFamily="34" charset="-128"/>
              </a:rPr>
              <a:t>quinta-feira</a:t>
            </a:r>
            <a:r>
              <a:rPr lang="en-GB" altLang="en-US" dirty="0" smtClean="0">
                <a:ea typeface="ＭＳ Ｐゴシック" panose="020B0600070205080204" pitchFamily="34" charset="-128"/>
              </a:rPr>
              <a:t>.</a:t>
            </a:r>
          </a:p>
          <a:p>
            <a:endParaRPr lang="en-GB" altLang="en-US"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228600"/>
            <a:ext cx="8229600" cy="822325"/>
          </a:xfrm>
        </p:spPr>
        <p:txBody>
          <a:bodyPr/>
          <a:lstStyle/>
          <a:p>
            <a:pPr algn="ctr" eaLnBrk="1" hangingPunct="1"/>
            <a:r>
              <a:rPr lang="en-US" altLang="en-US" dirty="0" err="1">
                <a:ea typeface="ＭＳ Ｐゴシック" panose="020B0600070205080204" pitchFamily="34" charset="-128"/>
              </a:rPr>
              <a:t>C</a:t>
            </a:r>
            <a:r>
              <a:rPr lang="en-US" altLang="en-US" dirty="0" err="1" smtClean="0">
                <a:ea typeface="ＭＳ Ｐゴシック" panose="020B0600070205080204" pitchFamily="34" charset="-128"/>
              </a:rPr>
              <a:t>ritérios</a:t>
            </a:r>
            <a:r>
              <a:rPr lang="en-US" altLang="en-US" dirty="0" smtClean="0">
                <a:ea typeface="ＭＳ Ｐゴシック" panose="020B0600070205080204" pitchFamily="34" charset="-128"/>
              </a:rPr>
              <a:t> de </a:t>
            </a:r>
            <a:r>
              <a:rPr lang="en-US" altLang="en-US" dirty="0" err="1" smtClean="0">
                <a:ea typeface="ＭＳ Ｐゴシック" panose="020B0600070205080204" pitchFamily="34" charset="-128"/>
              </a:rPr>
              <a:t>inclusão</a:t>
            </a:r>
            <a:r>
              <a:rPr lang="en-US" altLang="en-US" dirty="0" smtClean="0">
                <a:ea typeface="ＭＳ Ｐゴシック" panose="020B0600070205080204" pitchFamily="34" charset="-128"/>
              </a:rPr>
              <a:t> e </a:t>
            </a:r>
            <a:r>
              <a:rPr lang="en-US" altLang="en-US" dirty="0" err="1" smtClean="0">
                <a:ea typeface="ＭＳ Ｐゴシック" panose="020B0600070205080204" pitchFamily="34" charset="-128"/>
              </a:rPr>
              <a:t>exclusão</a:t>
            </a:r>
            <a:endParaRPr lang="en-US" altLang="en-US" dirty="0" smtClean="0">
              <a:ea typeface="ＭＳ Ｐゴシック" panose="020B0600070205080204" pitchFamily="34" charset="-128"/>
            </a:endParaRPr>
          </a:p>
        </p:txBody>
      </p:sp>
      <p:pic>
        <p:nvPicPr>
          <p:cNvPr id="2560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3113" y="1711325"/>
            <a:ext cx="5864225" cy="3932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4" name="Rectangle 3"/>
          <p:cNvSpPr>
            <a:spLocks noChangeArrowheads="1"/>
          </p:cNvSpPr>
          <p:nvPr/>
        </p:nvSpPr>
        <p:spPr bwMode="auto">
          <a:xfrm>
            <a:off x="7218363" y="1969691"/>
            <a:ext cx="1638269"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0" tIns="0" rIns="0" bIns="0" anchor="ct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37931725" indent="-37474525">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nSpc>
                <a:spcPct val="100000"/>
              </a:lnSpc>
              <a:spcAft>
                <a:spcPct val="0"/>
              </a:spcAft>
              <a:buFontTx/>
              <a:buNone/>
            </a:pPr>
            <a:r>
              <a:rPr lang="en-GB" altLang="en-US" sz="2000" dirty="0" err="1" smtClean="0">
                <a:latin typeface="Trebuchet MS" panose="020B0603020202020204" pitchFamily="34" charset="0"/>
                <a:cs typeface="Times New Roman" panose="02020603050405020304" pitchFamily="18" charset="0"/>
              </a:rPr>
              <a:t>Legenda</a:t>
            </a:r>
            <a:r>
              <a:rPr lang="en-GB" altLang="en-US" sz="2000" dirty="0">
                <a:latin typeface="Trebuchet MS" panose="020B0603020202020204" pitchFamily="34" charset="0"/>
                <a:cs typeface="Times New Roman" panose="02020603050405020304" pitchFamily="18" charset="0"/>
              </a:rPr>
              <a:t>: </a:t>
            </a:r>
          </a:p>
          <a:p>
            <a:pPr>
              <a:lnSpc>
                <a:spcPct val="100000"/>
              </a:lnSpc>
              <a:spcAft>
                <a:spcPct val="0"/>
              </a:spcAft>
              <a:buFontTx/>
              <a:buNone/>
            </a:pPr>
            <a:endParaRPr lang="en-GB" altLang="en-US" sz="2000" dirty="0">
              <a:latin typeface="Trebuchet MS" panose="020B0603020202020204" pitchFamily="34" charset="0"/>
              <a:cs typeface="Times New Roman" panose="02020603050405020304" pitchFamily="18" charset="0"/>
            </a:endParaRPr>
          </a:p>
          <a:p>
            <a:pPr>
              <a:lnSpc>
                <a:spcPct val="100000"/>
              </a:lnSpc>
              <a:spcAft>
                <a:spcPct val="0"/>
              </a:spcAft>
              <a:buFontTx/>
              <a:buNone/>
            </a:pPr>
            <a:r>
              <a:rPr lang="en-GB" altLang="en-US" sz="2000" dirty="0">
                <a:latin typeface="Trebuchet MS" panose="020B0603020202020204" pitchFamily="34" charset="0"/>
                <a:cs typeface="Times New Roman" panose="02020603050405020304" pitchFamily="18" charset="0"/>
              </a:rPr>
              <a:t>W1: </a:t>
            </a:r>
            <a:r>
              <a:rPr lang="en-GB" altLang="en-US" sz="2000" dirty="0" err="1" smtClean="0">
                <a:latin typeface="Trebuchet MS" panose="020B0603020202020204" pitchFamily="34" charset="0"/>
                <a:cs typeface="Times New Roman" panose="02020603050405020304" pitchFamily="18" charset="0"/>
              </a:rPr>
              <a:t>Serviço</a:t>
            </a:r>
            <a:r>
              <a:rPr lang="en-GB" altLang="en-US" sz="2000" dirty="0" smtClean="0">
                <a:latin typeface="Trebuchet MS" panose="020B0603020202020204" pitchFamily="34" charset="0"/>
                <a:cs typeface="Times New Roman" panose="02020603050405020304" pitchFamily="18" charset="0"/>
              </a:rPr>
              <a:t> 1 </a:t>
            </a:r>
            <a:endParaRPr lang="en-GB" altLang="en-US" sz="2000" dirty="0">
              <a:latin typeface="Trebuchet MS" panose="020B0603020202020204" pitchFamily="34" charset="0"/>
              <a:cs typeface="Times New Roman" panose="02020603050405020304" pitchFamily="18" charset="0"/>
            </a:endParaRPr>
          </a:p>
          <a:p>
            <a:pPr>
              <a:lnSpc>
                <a:spcPct val="100000"/>
              </a:lnSpc>
              <a:spcAft>
                <a:spcPct val="0"/>
              </a:spcAft>
              <a:buFontTx/>
              <a:buNone/>
            </a:pPr>
            <a:r>
              <a:rPr lang="en-GB" altLang="en-US" sz="2000" dirty="0">
                <a:latin typeface="Trebuchet MS" panose="020B0603020202020204" pitchFamily="34" charset="0"/>
                <a:cs typeface="Times New Roman" panose="02020603050405020304" pitchFamily="18" charset="0"/>
              </a:rPr>
              <a:t>W2: </a:t>
            </a:r>
            <a:r>
              <a:rPr lang="en-GB" altLang="en-US" sz="2000" dirty="0" err="1" smtClean="0">
                <a:latin typeface="Trebuchet MS" panose="020B0603020202020204" pitchFamily="34" charset="0"/>
                <a:cs typeface="Times New Roman" panose="02020603050405020304" pitchFamily="18" charset="0"/>
              </a:rPr>
              <a:t>Serviço</a:t>
            </a:r>
            <a:r>
              <a:rPr lang="en-GB" altLang="en-US" sz="2000" dirty="0" smtClean="0">
                <a:latin typeface="Trebuchet MS" panose="020B0603020202020204" pitchFamily="34" charset="0"/>
                <a:cs typeface="Times New Roman" panose="02020603050405020304" pitchFamily="18" charset="0"/>
              </a:rPr>
              <a:t> </a:t>
            </a:r>
            <a:r>
              <a:rPr lang="en-GB" altLang="en-US" sz="2000" dirty="0">
                <a:latin typeface="Trebuchet MS" panose="020B0603020202020204" pitchFamily="34" charset="0"/>
                <a:cs typeface="Times New Roman" panose="02020603050405020304" pitchFamily="18" charset="0"/>
              </a:rPr>
              <a:t>2</a:t>
            </a:r>
            <a:endParaRPr lang="en-GB" altLang="en-US" sz="2000" dirty="0">
              <a:cs typeface="Times New Roman" panose="02020603050405020304" pitchFamily="18" charset="0"/>
            </a:endParaRPr>
          </a:p>
        </p:txBody>
      </p:sp>
      <p:sp>
        <p:nvSpPr>
          <p:cNvPr id="25605" name="TextBox 4"/>
          <p:cNvSpPr txBox="1">
            <a:spLocks noChangeArrowheads="1"/>
          </p:cNvSpPr>
          <p:nvPr/>
        </p:nvSpPr>
        <p:spPr bwMode="auto">
          <a:xfrm>
            <a:off x="0" y="5559425"/>
            <a:ext cx="9144000" cy="707886"/>
          </a:xfrm>
          <a:prstGeom prst="rect">
            <a:avLst/>
          </a:prstGeom>
          <a:solidFill>
            <a:schemeClr val="bg1"/>
          </a:solidFill>
          <a:ln w="38100">
            <a:solidFill>
              <a:srgbClr val="FF0000"/>
            </a:solidFill>
            <a:miter lim="800000"/>
            <a:headEnd/>
            <a:tailEnd/>
          </a:ln>
        </p:spPr>
        <p:txBody>
          <a:bodyP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37931725" indent="-37474525">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nSpc>
                <a:spcPct val="100000"/>
              </a:lnSpc>
              <a:spcAft>
                <a:spcPct val="0"/>
              </a:spcAft>
              <a:buFontTx/>
              <a:buNone/>
            </a:pPr>
            <a:r>
              <a:rPr lang="en-GB" altLang="en-US" sz="2000" dirty="0" err="1" smtClean="0"/>
              <a:t>Incluir</a:t>
            </a:r>
            <a:r>
              <a:rPr lang="en-GB" altLang="en-US" sz="2000" dirty="0" smtClean="0"/>
              <a:t> </a:t>
            </a:r>
            <a:r>
              <a:rPr lang="en-GB" altLang="en-US" sz="2000" dirty="0" err="1"/>
              <a:t>aqueles</a:t>
            </a:r>
            <a:r>
              <a:rPr lang="en-GB" altLang="en-US" sz="2000" dirty="0"/>
              <a:t> que </a:t>
            </a:r>
            <a:r>
              <a:rPr lang="en-GB" altLang="en-US" sz="2000" dirty="0" err="1"/>
              <a:t>estão</a:t>
            </a:r>
            <a:r>
              <a:rPr lang="en-GB" altLang="en-US" sz="2000" dirty="0"/>
              <a:t> </a:t>
            </a:r>
            <a:r>
              <a:rPr lang="en-GB" altLang="en-US" sz="2000" dirty="0" err="1"/>
              <a:t>temporariamente</a:t>
            </a:r>
            <a:r>
              <a:rPr lang="en-GB" altLang="en-US" sz="2000" dirty="0"/>
              <a:t> fora </a:t>
            </a:r>
            <a:r>
              <a:rPr lang="en-GB" altLang="en-US" sz="2000" dirty="0" smtClean="0"/>
              <a:t>do </a:t>
            </a:r>
            <a:r>
              <a:rPr lang="en-GB" altLang="en-US" sz="2000" dirty="0" err="1" smtClean="0"/>
              <a:t>serviço</a:t>
            </a:r>
            <a:r>
              <a:rPr lang="en-GB" altLang="en-US" sz="2000" dirty="0" smtClean="0"/>
              <a:t> </a:t>
            </a:r>
            <a:r>
              <a:rPr lang="en-GB" altLang="en-US" sz="2000" dirty="0" err="1" smtClean="0"/>
              <a:t>por</a:t>
            </a:r>
            <a:r>
              <a:rPr lang="en-GB" altLang="en-US" sz="2000" dirty="0" smtClean="0"/>
              <a:t> </a:t>
            </a:r>
            <a:r>
              <a:rPr lang="en-GB" altLang="en-US" sz="2000" dirty="0" err="1" smtClean="0"/>
              <a:t>exames</a:t>
            </a:r>
            <a:r>
              <a:rPr lang="en-GB" altLang="en-US" sz="2000" dirty="0" smtClean="0"/>
              <a:t> </a:t>
            </a:r>
            <a:r>
              <a:rPr lang="en-GB" altLang="en-US" sz="2000" dirty="0" err="1" smtClean="0"/>
              <a:t>ou</a:t>
            </a:r>
            <a:r>
              <a:rPr lang="en-GB" altLang="en-US" sz="2000" dirty="0" smtClean="0"/>
              <a:t> </a:t>
            </a:r>
            <a:r>
              <a:rPr lang="en-GB" altLang="en-US" sz="2000" dirty="0" err="1" smtClean="0"/>
              <a:t>procedimentos</a:t>
            </a:r>
            <a:r>
              <a:rPr lang="en-GB" altLang="en-US" sz="2000" dirty="0" smtClean="0"/>
              <a:t>, </a:t>
            </a:r>
            <a:r>
              <a:rPr lang="en-GB" altLang="en-US" sz="2000" dirty="0" err="1" smtClean="0"/>
              <a:t>em</a:t>
            </a:r>
            <a:r>
              <a:rPr lang="en-GB" altLang="en-US" sz="2000" dirty="0" smtClean="0"/>
              <a:t> </a:t>
            </a:r>
            <a:r>
              <a:rPr lang="en-GB" altLang="en-US" sz="2000" dirty="0" err="1" smtClean="0"/>
              <a:t>transferência</a:t>
            </a:r>
            <a:r>
              <a:rPr lang="en-GB" altLang="en-US" sz="2000" dirty="0" smtClean="0"/>
              <a:t> </a:t>
            </a:r>
            <a:r>
              <a:rPr lang="en-GB" altLang="en-US" sz="2000" dirty="0" err="1" smtClean="0"/>
              <a:t>administrativa</a:t>
            </a:r>
            <a:r>
              <a:rPr lang="en-GB" altLang="en-US" sz="2000" dirty="0" smtClean="0"/>
              <a:t> </a:t>
            </a:r>
            <a:r>
              <a:rPr lang="en-GB" altLang="en-US" sz="2000" dirty="0" err="1" smtClean="0"/>
              <a:t>por</a:t>
            </a:r>
            <a:r>
              <a:rPr lang="en-GB" altLang="en-US" sz="2000" dirty="0" smtClean="0"/>
              <a:t> </a:t>
            </a:r>
            <a:r>
              <a:rPr lang="en-GB" altLang="en-US" sz="2000" dirty="0"/>
              <a:t>um </a:t>
            </a:r>
            <a:r>
              <a:rPr lang="en-GB" altLang="en-US" sz="2000" dirty="0" err="1"/>
              <a:t>número</a:t>
            </a:r>
            <a:r>
              <a:rPr lang="en-GB" altLang="en-US" sz="2000" dirty="0"/>
              <a:t> de horas</a:t>
            </a:r>
          </a:p>
        </p:txBody>
      </p:sp>
      <p:sp>
        <p:nvSpPr>
          <p:cNvPr id="25606" name="Rectangle 5"/>
          <p:cNvSpPr>
            <a:spLocks noChangeArrowheads="1"/>
          </p:cNvSpPr>
          <p:nvPr/>
        </p:nvSpPr>
        <p:spPr bwMode="auto">
          <a:xfrm>
            <a:off x="141288" y="977900"/>
            <a:ext cx="845661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Aft>
                <a:spcPct val="25000"/>
              </a:spcAft>
              <a:buFont typeface="Wingdings" panose="05000000000000000000" pitchFamily="2" charset="2"/>
              <a:buChar char="§"/>
              <a:defRPr sz="2400">
                <a:solidFill>
                  <a:schemeClr val="tx1"/>
                </a:solidFill>
                <a:latin typeface="Tahoma" panose="020B0604030504040204" pitchFamily="34" charset="0"/>
                <a:ea typeface="ＭＳ Ｐゴシック" panose="020B0600070205080204" pitchFamily="34" charset="-128"/>
              </a:defRPr>
            </a:lvl1pPr>
            <a:lvl2pPr marL="37931725" indent="-37474525">
              <a:lnSpc>
                <a:spcPct val="90000"/>
              </a:lnSpc>
              <a:spcAft>
                <a:spcPct val="25000"/>
              </a:spcAft>
              <a:buChar char="–"/>
              <a:defRPr sz="24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defRPr>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defRPr sz="16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600">
                <a:solidFill>
                  <a:schemeClr val="tx1"/>
                </a:solidFill>
                <a:latin typeface="Tahoma" panose="020B0604030504040204" pitchFamily="34" charset="0"/>
                <a:ea typeface="ＭＳ Ｐゴシック" panose="020B0600070205080204" pitchFamily="34" charset="-128"/>
              </a:defRPr>
            </a:lvl9pPr>
          </a:lstStyle>
          <a:p>
            <a:pPr>
              <a:lnSpc>
                <a:spcPct val="100000"/>
              </a:lnSpc>
              <a:spcAft>
                <a:spcPct val="0"/>
              </a:spcAft>
              <a:buFontTx/>
              <a:buNone/>
            </a:pPr>
            <a:r>
              <a:rPr lang="en-GB" altLang="en-US" sz="2000" b="1" dirty="0" err="1"/>
              <a:t>Incluir</a:t>
            </a:r>
            <a:r>
              <a:rPr lang="en-GB" altLang="en-US" sz="2000" b="1" dirty="0"/>
              <a:t> </a:t>
            </a:r>
            <a:r>
              <a:rPr lang="en-GB" altLang="en-US" sz="2000" b="1" dirty="0" err="1"/>
              <a:t>todos</a:t>
            </a:r>
            <a:r>
              <a:rPr lang="en-GB" altLang="en-US" sz="2000" b="1" dirty="0"/>
              <a:t> </a:t>
            </a:r>
            <a:r>
              <a:rPr lang="en-GB" altLang="en-US" sz="2000" b="1" dirty="0" err="1"/>
              <a:t>os</a:t>
            </a:r>
            <a:r>
              <a:rPr lang="en-GB" altLang="en-US" sz="2000" b="1" dirty="0"/>
              <a:t> </a:t>
            </a:r>
            <a:r>
              <a:rPr lang="en-GB" altLang="en-US" sz="2000" b="1" dirty="0" err="1" smtClean="0"/>
              <a:t>doentes</a:t>
            </a:r>
            <a:r>
              <a:rPr lang="en-GB" altLang="en-US" sz="2000" b="1" dirty="0" smtClean="0"/>
              <a:t> </a:t>
            </a:r>
            <a:r>
              <a:rPr lang="en-GB" altLang="en-US" sz="2000" b="1" dirty="0" err="1" smtClean="0"/>
              <a:t>internados</a:t>
            </a:r>
            <a:r>
              <a:rPr lang="en-GB" altLang="en-US" sz="2000" b="1" dirty="0" smtClean="0"/>
              <a:t> no </a:t>
            </a:r>
            <a:r>
              <a:rPr lang="en-GB" altLang="en-US" sz="2000" b="1" dirty="0" err="1" smtClean="0"/>
              <a:t>serviço</a:t>
            </a:r>
            <a:r>
              <a:rPr lang="en-GB" altLang="en-US" sz="2000" b="1" dirty="0" smtClean="0"/>
              <a:t> antes </a:t>
            </a:r>
            <a:r>
              <a:rPr lang="en-GB" altLang="en-US" sz="2000" b="1" dirty="0" err="1"/>
              <a:t>ou</a:t>
            </a:r>
            <a:r>
              <a:rPr lang="en-GB" altLang="en-US" sz="2000" b="1" dirty="0"/>
              <a:t> </a:t>
            </a:r>
            <a:r>
              <a:rPr lang="en-GB" altLang="en-US" sz="2000" b="1" dirty="0" err="1" smtClean="0"/>
              <a:t>às</a:t>
            </a:r>
            <a:r>
              <a:rPr lang="en-GB" altLang="en-US" sz="2000" b="1" dirty="0" smtClean="0"/>
              <a:t> </a:t>
            </a:r>
            <a:r>
              <a:rPr lang="en-GB" altLang="en-US" sz="2000" b="1" dirty="0"/>
              <a:t>(≤) 08:00 e </a:t>
            </a:r>
            <a:r>
              <a:rPr lang="en-GB" altLang="en-US" sz="2000" b="1" dirty="0" err="1" smtClean="0"/>
              <a:t>sem</a:t>
            </a:r>
            <a:r>
              <a:rPr lang="en-GB" altLang="en-US" sz="2000" b="1" dirty="0" smtClean="0"/>
              <a:t> </a:t>
            </a:r>
            <a:r>
              <a:rPr lang="en-GB" altLang="en-US" sz="2000" b="1" dirty="0" err="1" smtClean="0"/>
              <a:t>alta</a:t>
            </a:r>
            <a:r>
              <a:rPr lang="en-GB" altLang="en-US" sz="2000" b="1" dirty="0" smtClean="0"/>
              <a:t> do </a:t>
            </a:r>
            <a:r>
              <a:rPr lang="en-GB" altLang="en-US" sz="2000" b="1" dirty="0" err="1" smtClean="0"/>
              <a:t>serviç</a:t>
            </a:r>
            <a:r>
              <a:rPr lang="en-GB" altLang="en-US" sz="2000" b="1" dirty="0" err="1"/>
              <a:t>o</a:t>
            </a:r>
            <a:r>
              <a:rPr lang="en-GB" altLang="en-US" sz="2000" b="1" dirty="0" smtClean="0"/>
              <a:t> </a:t>
            </a:r>
            <a:r>
              <a:rPr lang="en-GB" altLang="en-US" sz="2000" b="1" dirty="0"/>
              <a:t>no </a:t>
            </a:r>
            <a:r>
              <a:rPr lang="en-GB" altLang="en-US" sz="2000" b="1" dirty="0" err="1"/>
              <a:t>momento</a:t>
            </a:r>
            <a:r>
              <a:rPr lang="en-GB" altLang="en-US" sz="2000" b="1" dirty="0"/>
              <a:t> do </a:t>
            </a:r>
            <a:r>
              <a:rPr lang="en-GB" altLang="en-US" sz="2000" b="1" dirty="0" err="1"/>
              <a:t>inquérito</a:t>
            </a:r>
            <a:endParaRPr lang="en-GB" altLang="en-US" sz="20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54000" y="301625"/>
            <a:ext cx="8229600" cy="822325"/>
          </a:xfrm>
        </p:spPr>
        <p:txBody>
          <a:bodyPr/>
          <a:lstStyle/>
          <a:p>
            <a:pPr algn="ctr"/>
            <a:r>
              <a:rPr lang="en-GB" altLang="en-US" sz="3600" dirty="0" smtClean="0">
                <a:ea typeface="ＭＳ Ｐゴシック" panose="020B0600070205080204" pitchFamily="34" charset="-128"/>
              </a:rPr>
              <a:t>Plano de </a:t>
            </a:r>
            <a:r>
              <a:rPr lang="en-GB" altLang="en-US" sz="3600" dirty="0" err="1">
                <a:ea typeface="ＭＳ Ｐゴシック" panose="020B0600070205080204" pitchFamily="34" charset="-128"/>
              </a:rPr>
              <a:t>Trabalho</a:t>
            </a:r>
            <a:r>
              <a:rPr lang="en-GB" altLang="en-US" sz="3600" dirty="0">
                <a:ea typeface="ＭＳ Ｐゴシック" panose="020B0600070205080204" pitchFamily="34" charset="-128"/>
              </a:rPr>
              <a:t> </a:t>
            </a:r>
            <a:r>
              <a:rPr lang="en-GB" altLang="en-US" sz="3600" dirty="0" smtClean="0">
                <a:ea typeface="ＭＳ Ｐゴシック" panose="020B0600070205080204" pitchFamily="34" charset="-128"/>
              </a:rPr>
              <a:t>- </a:t>
            </a:r>
            <a:r>
              <a:rPr lang="en-GB" altLang="en-US" sz="2400" dirty="0" err="1" smtClean="0">
                <a:ea typeface="ＭＳ Ｐゴシック" panose="020B0600070205080204" pitchFamily="34" charset="-128"/>
              </a:rPr>
              <a:t>Colheita</a:t>
            </a:r>
            <a:r>
              <a:rPr lang="en-GB" altLang="en-US" sz="2400" dirty="0" smtClean="0">
                <a:ea typeface="ＭＳ Ｐゴシック" panose="020B0600070205080204" pitchFamily="34" charset="-128"/>
              </a:rPr>
              <a:t> de Dados</a:t>
            </a:r>
            <a:endParaRPr lang="en-GB" altLang="en-US" sz="1600" dirty="0" smtClean="0">
              <a:solidFill>
                <a:srgbClr val="FF0000"/>
              </a:solidFill>
              <a:ea typeface="ＭＳ Ｐゴシック" panose="020B0600070205080204" pitchFamily="34" charset="-128"/>
            </a:endParaRPr>
          </a:p>
        </p:txBody>
      </p:sp>
      <p:pic>
        <p:nvPicPr>
          <p:cNvPr id="5" name="Imagem 4"/>
          <p:cNvPicPr>
            <a:picLocks noChangeAspect="1"/>
          </p:cNvPicPr>
          <p:nvPr/>
        </p:nvPicPr>
        <p:blipFill rotWithShape="1">
          <a:blip r:embed="rId2" cstate="print"/>
          <a:srcRect l="32127" t="43472" r="31064" b="26253"/>
          <a:stretch/>
        </p:blipFill>
        <p:spPr>
          <a:xfrm>
            <a:off x="205490" y="1678488"/>
            <a:ext cx="8480648" cy="3921689"/>
          </a:xfrm>
          <a:prstGeom prst="rect">
            <a:avLst/>
          </a:prstGeom>
        </p:spPr>
      </p:pic>
      <p:cxnSp>
        <p:nvCxnSpPr>
          <p:cNvPr id="3" name="Conexão recta unidireccional 2"/>
          <p:cNvCxnSpPr/>
          <p:nvPr/>
        </p:nvCxnSpPr>
        <p:spPr bwMode="auto">
          <a:xfrm flipV="1">
            <a:off x="4496843" y="1910219"/>
            <a:ext cx="325677" cy="814192"/>
          </a:xfrm>
          <a:prstGeom prst="straightConnector1">
            <a:avLst/>
          </a:prstGeom>
          <a:noFill/>
          <a:ln w="38100" cap="flat" cmpd="sng" algn="ctr">
            <a:no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0" y="315913"/>
            <a:ext cx="8229600" cy="822325"/>
          </a:xfrm>
        </p:spPr>
        <p:txBody>
          <a:bodyPr/>
          <a:lstStyle/>
          <a:p>
            <a:pPr algn="ctr"/>
            <a:r>
              <a:rPr lang="en-GB" altLang="en-US" sz="3600" dirty="0" smtClean="0">
                <a:ea typeface="ＭＳ Ｐゴシック" panose="020B0600070205080204" pitchFamily="34" charset="-128"/>
              </a:rPr>
              <a:t>Plano de </a:t>
            </a:r>
            <a:r>
              <a:rPr lang="en-GB" altLang="en-US" sz="3600" dirty="0" err="1" smtClean="0">
                <a:ea typeface="ＭＳ Ｐゴシック" panose="020B0600070205080204" pitchFamily="34" charset="-128"/>
              </a:rPr>
              <a:t>Colheita</a:t>
            </a:r>
            <a:r>
              <a:rPr lang="en-GB" altLang="en-US" sz="3600" dirty="0" smtClean="0">
                <a:ea typeface="ＭＳ Ｐゴシック" panose="020B0600070205080204" pitchFamily="34" charset="-128"/>
              </a:rPr>
              <a:t> de Dados </a:t>
            </a:r>
            <a:r>
              <a:rPr lang="en-GB" altLang="en-US" sz="3600" dirty="0" err="1" smtClean="0">
                <a:ea typeface="ＭＳ Ｐゴシック" panose="020B0600070205080204" pitchFamily="34" charset="-128"/>
              </a:rPr>
              <a:t>na</a:t>
            </a:r>
            <a:r>
              <a:rPr lang="en-GB" altLang="en-US" sz="3600" dirty="0" smtClean="0">
                <a:ea typeface="ＭＳ Ｐゴシック" panose="020B0600070205080204" pitchFamily="34" charset="-128"/>
              </a:rPr>
              <a:t> </a:t>
            </a:r>
            <a:r>
              <a:rPr lang="en-GB" altLang="en-US" sz="3600" dirty="0" err="1" smtClean="0">
                <a:ea typeface="ＭＳ Ｐゴシック" panose="020B0600070205080204" pitchFamily="34" charset="-128"/>
              </a:rPr>
              <a:t>enfermaria</a:t>
            </a:r>
            <a:r>
              <a:rPr lang="en-GB" altLang="en-US" sz="3600" dirty="0" smtClean="0">
                <a:ea typeface="ＭＳ Ｐゴシック" panose="020B0600070205080204" pitchFamily="34" charset="-128"/>
              </a:rPr>
              <a:t> / </a:t>
            </a:r>
            <a:r>
              <a:rPr lang="en-GB" altLang="en-US" sz="3600" dirty="0" err="1" smtClean="0">
                <a:ea typeface="ＭＳ Ｐゴシック" panose="020B0600070205080204" pitchFamily="34" charset="-128"/>
              </a:rPr>
              <a:t>serviço</a:t>
            </a:r>
            <a:endParaRPr lang="en-GB" altLang="en-US" sz="3600" dirty="0" smtClean="0">
              <a:ea typeface="ＭＳ Ｐゴシック" panose="020B0600070205080204" pitchFamily="34" charset="-128"/>
            </a:endParaRPr>
          </a:p>
        </p:txBody>
      </p:sp>
      <p:pic>
        <p:nvPicPr>
          <p:cNvPr id="4" name="Imagem 3"/>
          <p:cNvPicPr>
            <a:picLocks noChangeAspect="1"/>
          </p:cNvPicPr>
          <p:nvPr/>
        </p:nvPicPr>
        <p:blipFill rotWithShape="1">
          <a:blip r:embed="rId2" cstate="print"/>
          <a:srcRect l="27873" t="36281" r="27021" b="4304"/>
          <a:stretch/>
        </p:blipFill>
        <p:spPr>
          <a:xfrm>
            <a:off x="953311" y="1404507"/>
            <a:ext cx="7042825" cy="4883559"/>
          </a:xfrm>
          <a:prstGeom prst="rect">
            <a:avLst/>
          </a:prstGeom>
        </p:spPr>
      </p:pic>
      <p:cxnSp>
        <p:nvCxnSpPr>
          <p:cNvPr id="3" name="Conexão recta unidireccional 2"/>
          <p:cNvCxnSpPr/>
          <p:nvPr/>
        </p:nvCxnSpPr>
        <p:spPr bwMode="auto">
          <a:xfrm>
            <a:off x="3169085" y="1979112"/>
            <a:ext cx="1027134" cy="425885"/>
          </a:xfrm>
          <a:prstGeom prst="straightConnector1">
            <a:avLst/>
          </a:prstGeom>
          <a:noFill/>
          <a:ln w="38100" cap="flat" cmpd="sng" algn="ctr">
            <a:no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33375" y="396875"/>
            <a:ext cx="8229600" cy="822325"/>
          </a:xfrm>
        </p:spPr>
        <p:txBody>
          <a:bodyPr/>
          <a:lstStyle/>
          <a:p>
            <a:pPr algn="ctr"/>
            <a:r>
              <a:rPr lang="en-GB" altLang="en-US" sz="3600" smtClean="0">
                <a:ea typeface="ＭＳ Ｐゴシック" panose="020B0600070205080204" pitchFamily="34" charset="-128"/>
              </a:rPr>
              <a:t>Resumo</a:t>
            </a:r>
          </a:p>
        </p:txBody>
      </p:sp>
      <p:sp>
        <p:nvSpPr>
          <p:cNvPr id="28675" name="Rectangle 3"/>
          <p:cNvSpPr>
            <a:spLocks noGrp="1" noChangeArrowheads="1"/>
          </p:cNvSpPr>
          <p:nvPr>
            <p:ph type="body" idx="1"/>
          </p:nvPr>
        </p:nvSpPr>
        <p:spPr>
          <a:xfrm>
            <a:off x="323850" y="1800225"/>
            <a:ext cx="8526463" cy="4441825"/>
          </a:xfrm>
        </p:spPr>
        <p:txBody>
          <a:bodyPr/>
          <a:lstStyle/>
          <a:p>
            <a:r>
              <a:rPr lang="en-GB" altLang="en-US" dirty="0" err="1" smtClean="0">
                <a:ea typeface="ＭＳ Ｐゴシック" panose="020B0600070205080204" pitchFamily="34" charset="-128"/>
              </a:rPr>
              <a:t>Requisitos</a:t>
            </a:r>
            <a:r>
              <a:rPr lang="en-GB" altLang="en-US" dirty="0" smtClean="0">
                <a:ea typeface="ＭＳ Ｐゴシック" panose="020B0600070205080204" pitchFamily="34" charset="-128"/>
              </a:rPr>
              <a:t> para </a:t>
            </a:r>
            <a:r>
              <a:rPr lang="en-GB" altLang="en-US" dirty="0" smtClean="0">
                <a:solidFill>
                  <a:srgbClr val="FF0000"/>
                </a:solidFill>
                <a:ea typeface="ＭＳ Ｐゴシック" panose="020B0600070205080204" pitchFamily="34" charset="-128"/>
              </a:rPr>
              <a:t>IPP </a:t>
            </a:r>
            <a:r>
              <a:rPr lang="en-GB" altLang="en-US" dirty="0" err="1" smtClean="0">
                <a:solidFill>
                  <a:srgbClr val="FF0000"/>
                </a:solidFill>
                <a:ea typeface="ＭＳ Ｐゴシック" panose="020B0600070205080204" pitchFamily="34" charset="-128"/>
              </a:rPr>
              <a:t>eficaz</a:t>
            </a:r>
            <a:endParaRPr lang="en-GB" altLang="en-US" dirty="0" smtClean="0">
              <a:solidFill>
                <a:srgbClr val="FF0000"/>
              </a:solidFill>
              <a:ea typeface="ＭＳ Ｐゴシック" panose="020B0600070205080204" pitchFamily="34" charset="-128"/>
            </a:endParaRPr>
          </a:p>
          <a:p>
            <a:endParaRPr lang="en-GB" altLang="en-US" dirty="0" smtClean="0">
              <a:ea typeface="ＭＳ Ｐゴシック" panose="020B0600070205080204" pitchFamily="34" charset="-128"/>
            </a:endParaRPr>
          </a:p>
          <a:p>
            <a:pPr lvl="1"/>
            <a:r>
              <a:rPr lang="en-GB" altLang="en-US" dirty="0">
                <a:ea typeface="ＭＳ Ｐゴシック" panose="020B0600070205080204" pitchFamily="34" charset="-128"/>
              </a:rPr>
              <a:t>b</a:t>
            </a:r>
            <a:r>
              <a:rPr lang="en-GB" altLang="en-US" dirty="0" smtClean="0">
                <a:ea typeface="ＭＳ Ｐゴシック" panose="020B0600070205080204" pitchFamily="34" charset="-128"/>
              </a:rPr>
              <a:t>oa </a:t>
            </a:r>
            <a:r>
              <a:rPr lang="en-GB" altLang="en-US" dirty="0" err="1" smtClean="0">
                <a:ea typeface="ＭＳ Ｐゴシック" panose="020B0600070205080204" pitchFamily="34" charset="-128"/>
              </a:rPr>
              <a:t>familiaridade</a:t>
            </a:r>
            <a:r>
              <a:rPr lang="en-GB" altLang="en-US" dirty="0" smtClean="0">
                <a:ea typeface="ＭＳ Ｐゴシック" panose="020B0600070205080204" pitchFamily="34" charset="-128"/>
              </a:rPr>
              <a:t> com o </a:t>
            </a:r>
            <a:r>
              <a:rPr lang="en-GB" altLang="en-US" dirty="0" err="1" smtClean="0">
                <a:ea typeface="ＭＳ Ｐゴシック" panose="020B0600070205080204" pitchFamily="34" charset="-128"/>
              </a:rPr>
              <a:t>protocolo</a:t>
            </a:r>
            <a:r>
              <a:rPr lang="en-GB" altLang="en-US" dirty="0" smtClean="0">
                <a:ea typeface="ＭＳ Ｐゴシック" panose="020B0600070205080204" pitchFamily="34" charset="-128"/>
              </a:rPr>
              <a:t>, </a:t>
            </a:r>
          </a:p>
          <a:p>
            <a:pPr lvl="1"/>
            <a:r>
              <a:rPr lang="en-GB" altLang="en-US" dirty="0">
                <a:ea typeface="ＭＳ Ｐゴシック" panose="020B0600070205080204" pitchFamily="34" charset="-128"/>
              </a:rPr>
              <a:t>c</a:t>
            </a:r>
            <a:r>
              <a:rPr lang="en-GB" altLang="en-US" dirty="0" smtClean="0">
                <a:ea typeface="ＭＳ Ｐゴシック" panose="020B0600070205080204" pitchFamily="34" charset="-128"/>
              </a:rPr>
              <a:t>om </a:t>
            </a:r>
            <a:r>
              <a:rPr lang="en-GB" altLang="en-US" dirty="0" err="1" smtClean="0">
                <a:ea typeface="ＭＳ Ｐゴシック" panose="020B0600070205080204" pitchFamily="34" charset="-128"/>
              </a:rPr>
              <a:t>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formulários</a:t>
            </a:r>
            <a:r>
              <a:rPr lang="en-GB" altLang="en-US" dirty="0" smtClean="0">
                <a:ea typeface="ＭＳ Ｐゴシック" panose="020B0600070205080204" pitchFamily="34" charset="-128"/>
              </a:rPr>
              <a:t> de </a:t>
            </a:r>
            <a:r>
              <a:rPr lang="en-GB" altLang="en-US" dirty="0" err="1" smtClean="0">
                <a:ea typeface="ＭＳ Ｐゴシック" panose="020B0600070205080204" pitchFamily="34" charset="-128"/>
              </a:rPr>
              <a:t>recolha</a:t>
            </a:r>
            <a:r>
              <a:rPr lang="en-GB" altLang="en-US" dirty="0" smtClean="0">
                <a:ea typeface="ＭＳ Ｐゴシック" panose="020B0600070205080204" pitchFamily="34" charset="-128"/>
              </a:rPr>
              <a:t> de dados</a:t>
            </a:r>
          </a:p>
          <a:p>
            <a:pPr lvl="1"/>
            <a:r>
              <a:rPr lang="en-GB" altLang="en-US" dirty="0" err="1" smtClean="0">
                <a:ea typeface="ＭＳ Ｐゴシック" panose="020B0600070205080204" pitchFamily="34" charset="-128"/>
              </a:rPr>
              <a:t>definições</a:t>
            </a:r>
            <a:r>
              <a:rPr lang="en-GB" altLang="en-US" dirty="0" smtClean="0">
                <a:ea typeface="ＭＳ Ｐゴシック" panose="020B0600070205080204" pitchFamily="34" charset="-128"/>
              </a:rPr>
              <a:t> </a:t>
            </a:r>
            <a:r>
              <a:rPr lang="en-GB" altLang="en-US" sz="1800" dirty="0" smtClean="0">
                <a:ea typeface="ＭＳ Ｐゴシック" panose="020B0600070205080204" pitchFamily="34" charset="-128"/>
              </a:rPr>
              <a:t>(</a:t>
            </a:r>
            <a:r>
              <a:rPr lang="en-GB" altLang="en-US" sz="1800" dirty="0" err="1" smtClean="0">
                <a:ea typeface="ＭＳ Ｐゴシック" panose="020B0600070205080204" pitchFamily="34" charset="-128"/>
              </a:rPr>
              <a:t>detalhe</a:t>
            </a:r>
            <a:r>
              <a:rPr lang="en-GB" altLang="en-US" sz="1800" dirty="0">
                <a:ea typeface="ＭＳ Ｐゴシック" panose="020B0600070205080204" pitchFamily="34" charset="-128"/>
              </a:rPr>
              <a:t> </a:t>
            </a:r>
            <a:r>
              <a:rPr lang="en-GB" altLang="en-US" sz="1800" dirty="0" err="1" smtClean="0">
                <a:ea typeface="ＭＳ Ｐゴシック" panose="020B0600070205080204" pitchFamily="34" charset="-128"/>
              </a:rPr>
              <a:t>noutra</a:t>
            </a:r>
            <a:r>
              <a:rPr lang="en-GB" altLang="en-US" sz="1800" dirty="0" smtClean="0">
                <a:ea typeface="ＭＳ Ｐゴシック" panose="020B0600070205080204" pitchFamily="34" charset="-128"/>
              </a:rPr>
              <a:t> </a:t>
            </a:r>
            <a:r>
              <a:rPr lang="en-GB" altLang="en-US" sz="1800" dirty="0" err="1" smtClean="0">
                <a:ea typeface="ＭＳ Ｐゴシック" panose="020B0600070205080204" pitchFamily="34" charset="-128"/>
              </a:rPr>
              <a:t>apresentação</a:t>
            </a:r>
            <a:r>
              <a:rPr lang="en-GB" altLang="en-US" sz="1800" dirty="0" smtClean="0">
                <a:ea typeface="ＭＳ Ｐゴシック" panose="020B0600070205080204" pitchFamily="34" charset="-128"/>
              </a:rPr>
              <a:t>)</a:t>
            </a:r>
            <a:endParaRPr lang="en-GB" altLang="en-US" dirty="0" smtClean="0">
              <a:ea typeface="ＭＳ Ｐゴシック" panose="020B0600070205080204" pitchFamily="34" charset="-128"/>
            </a:endParaRPr>
          </a:p>
          <a:p>
            <a:pPr lvl="1"/>
            <a:r>
              <a:rPr lang="en-GB" altLang="en-US" dirty="0" smtClean="0">
                <a:ea typeface="ＭＳ Ｐゴシック" panose="020B0600070205080204" pitchFamily="34" charset="-128"/>
              </a:rPr>
              <a:t>boa </a:t>
            </a:r>
            <a:r>
              <a:rPr lang="en-GB" altLang="en-US" dirty="0" err="1" smtClean="0">
                <a:ea typeface="ＭＳ Ｐゴシック" panose="020B0600070205080204" pitchFamily="34" charset="-128"/>
              </a:rPr>
              <a:t>organização</a:t>
            </a:r>
            <a:endParaRPr lang="en-GB" altLang="en-US" dirty="0" smtClean="0">
              <a:ea typeface="ＭＳ Ｐゴシック" panose="020B0600070205080204" pitchFamily="34" charset="-128"/>
            </a:endParaRPr>
          </a:p>
          <a:p>
            <a:pPr marL="449262" lvl="1" indent="0">
              <a:buNone/>
            </a:pPr>
            <a:endParaRPr lang="en-GB" altLang="en-US"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79400" y="958850"/>
            <a:ext cx="8229600" cy="822325"/>
          </a:xfrm>
        </p:spPr>
        <p:txBody>
          <a:bodyPr/>
          <a:lstStyle/>
          <a:p>
            <a:pPr algn="ctr"/>
            <a:r>
              <a:rPr lang="en-GB" altLang="en-US" sz="3600" dirty="0" err="1" smtClean="0">
                <a:ea typeface="ＭＳ Ｐゴシック" panose="020B0600070205080204" pitchFamily="34" charset="-128"/>
              </a:rPr>
              <a:t>Objetivos</a:t>
            </a:r>
            <a:r>
              <a:rPr lang="en-GB" altLang="en-US" sz="3600" dirty="0" smtClean="0">
                <a:ea typeface="ＭＳ Ｐゴシック" panose="020B0600070205080204" pitchFamily="34" charset="-128"/>
              </a:rPr>
              <a:t> de </a:t>
            </a:r>
            <a:r>
              <a:rPr lang="en-GB" altLang="en-US" sz="3600" dirty="0" err="1" smtClean="0">
                <a:ea typeface="ＭＳ Ｐゴシック" panose="020B0600070205080204" pitchFamily="34" charset="-128"/>
              </a:rPr>
              <a:t>aprendizagem</a:t>
            </a:r>
            <a:endParaRPr lang="en-GB" altLang="en-US" sz="3600" dirty="0" smtClean="0">
              <a:ea typeface="ＭＳ Ｐゴシック" panose="020B0600070205080204" pitchFamily="34" charset="-128"/>
            </a:endParaRPr>
          </a:p>
        </p:txBody>
      </p:sp>
      <p:sp>
        <p:nvSpPr>
          <p:cNvPr id="7171" name="Rectangle 3"/>
          <p:cNvSpPr>
            <a:spLocks noGrp="1" noChangeArrowheads="1"/>
          </p:cNvSpPr>
          <p:nvPr>
            <p:ph type="body" idx="1"/>
          </p:nvPr>
        </p:nvSpPr>
        <p:spPr>
          <a:xfrm>
            <a:off x="468313" y="2332038"/>
            <a:ext cx="8229600" cy="3041650"/>
          </a:xfrm>
        </p:spPr>
        <p:txBody>
          <a:bodyPr/>
          <a:lstStyle/>
          <a:p>
            <a:r>
              <a:rPr lang="en-GB" altLang="en-US" dirty="0" err="1" smtClean="0">
                <a:ea typeface="ＭＳ Ｐゴシック" panose="020B0600070205080204" pitchFamily="34" charset="-128"/>
              </a:rPr>
              <a:t>Descrever</a:t>
            </a:r>
            <a:r>
              <a:rPr lang="en-GB" altLang="en-US" dirty="0" smtClean="0">
                <a:ea typeface="ＭＳ Ｐゴシック" panose="020B0600070205080204" pitchFamily="34" charset="-128"/>
              </a:rPr>
              <a:t> o </a:t>
            </a:r>
            <a:r>
              <a:rPr lang="en-GB" altLang="en-US" dirty="0" err="1" smtClean="0">
                <a:ea typeface="ＭＳ Ｐゴシック" panose="020B0600070205080204" pitchFamily="34" charset="-128"/>
              </a:rPr>
              <a:t>processo</a:t>
            </a:r>
            <a:r>
              <a:rPr lang="en-GB" altLang="en-US" dirty="0" smtClean="0">
                <a:ea typeface="ＭＳ Ｐゴシック" panose="020B0600070205080204" pitchFamily="34" charset="-128"/>
              </a:rPr>
              <a:t> de </a:t>
            </a:r>
            <a:r>
              <a:rPr lang="en-GB" altLang="en-US" dirty="0" err="1" smtClean="0">
                <a:ea typeface="ＭＳ Ｐゴシック" panose="020B0600070205080204" pitchFamily="34" charset="-128"/>
              </a:rPr>
              <a:t>colheita</a:t>
            </a:r>
            <a:r>
              <a:rPr lang="en-GB" altLang="en-US" dirty="0" smtClean="0">
                <a:ea typeface="ＭＳ Ｐゴシック" panose="020B0600070205080204" pitchFamily="34" charset="-128"/>
              </a:rPr>
              <a:t> de dados IPP ECDC</a:t>
            </a:r>
          </a:p>
          <a:p>
            <a:pPr>
              <a:buFont typeface="Wingdings" panose="05000000000000000000" pitchFamily="2" charset="2"/>
              <a:buNone/>
            </a:pPr>
            <a:endParaRPr lang="en-GB" altLang="en-US" dirty="0" smtClean="0">
              <a:ea typeface="ＭＳ Ｐゴシック" panose="020B0600070205080204" pitchFamily="34" charset="-128"/>
            </a:endParaRPr>
          </a:p>
          <a:p>
            <a:r>
              <a:rPr lang="en-GB" altLang="en-US" dirty="0" err="1" smtClean="0">
                <a:ea typeface="ＭＳ Ｐゴシック" panose="020B0600070205080204" pitchFamily="34" charset="-128"/>
              </a:rPr>
              <a:t>Conhecer</a:t>
            </a:r>
            <a:r>
              <a:rPr lang="en-GB" altLang="en-US" dirty="0">
                <a:ea typeface="ＭＳ Ｐゴシック" panose="020B0600070205080204" pitchFamily="34" charset="-128"/>
              </a:rPr>
              <a:t> </a:t>
            </a:r>
            <a:r>
              <a:rPr lang="en-GB" altLang="en-US" dirty="0" err="1" smtClean="0">
                <a:ea typeface="ＭＳ Ｐゴシック" panose="020B0600070205080204" pitchFamily="34" charset="-128"/>
              </a:rPr>
              <a:t>os</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formulários</a:t>
            </a:r>
            <a:r>
              <a:rPr lang="en-GB" altLang="en-US" dirty="0" smtClean="0">
                <a:ea typeface="ＭＳ Ｐゴシック" panose="020B0600070205080204" pitchFamily="34" charset="-128"/>
              </a:rPr>
              <a:t> de </a:t>
            </a:r>
            <a:r>
              <a:rPr lang="en-GB" altLang="en-US" dirty="0" err="1" smtClean="0">
                <a:ea typeface="ＭＳ Ｐゴシック" panose="020B0600070205080204" pitchFamily="34" charset="-128"/>
              </a:rPr>
              <a:t>recolha</a:t>
            </a:r>
            <a:r>
              <a:rPr lang="en-GB" altLang="en-US" dirty="0" smtClean="0">
                <a:ea typeface="ＭＳ Ｐゴシック" panose="020B0600070205080204" pitchFamily="34" charset="-128"/>
              </a:rPr>
              <a:t> de dados IPP ECDC</a:t>
            </a:r>
          </a:p>
          <a:p>
            <a:endParaRPr lang="en-GB" altLang="en-US" dirty="0" smtClean="0">
              <a:ea typeface="ＭＳ Ｐゴシック" panose="020B0600070205080204" pitchFamily="34" charset="-128"/>
            </a:endParaRPr>
          </a:p>
          <a:p>
            <a:endParaRPr lang="en-GB" altLang="en-US"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31788" y="349250"/>
            <a:ext cx="8229600" cy="822325"/>
          </a:xfrm>
        </p:spPr>
        <p:txBody>
          <a:bodyPr/>
          <a:lstStyle/>
          <a:p>
            <a:pPr algn="ctr"/>
            <a:r>
              <a:rPr lang="en-GB" altLang="en-US" sz="3600" dirty="0" err="1" smtClean="0">
                <a:ea typeface="ＭＳ Ｐゴシック" panose="020B0600070205080204" pitchFamily="34" charset="-128"/>
              </a:rPr>
              <a:t>Estrutura</a:t>
            </a:r>
            <a:r>
              <a:rPr lang="en-GB" altLang="en-US" sz="3600" dirty="0" smtClean="0">
                <a:ea typeface="ＭＳ Ｐゴシック" panose="020B0600070205080204" pitchFamily="34" charset="-128"/>
              </a:rPr>
              <a:t> do </a:t>
            </a:r>
            <a:r>
              <a:rPr lang="en-GB" altLang="en-US" sz="3600" dirty="0" err="1" smtClean="0">
                <a:ea typeface="ＭＳ Ｐゴシック" panose="020B0600070205080204" pitchFamily="34" charset="-128"/>
              </a:rPr>
              <a:t>Palestra</a:t>
            </a:r>
            <a:r>
              <a:rPr lang="en-GB" altLang="en-US" sz="3600" dirty="0" smtClean="0">
                <a:ea typeface="ＭＳ Ｐゴシック" panose="020B0600070205080204" pitchFamily="34" charset="-128"/>
              </a:rPr>
              <a:t> </a:t>
            </a:r>
            <a:br>
              <a:rPr lang="en-GB" altLang="en-US" sz="3600" dirty="0" smtClean="0">
                <a:ea typeface="ＭＳ Ｐゴシック" panose="020B0600070205080204" pitchFamily="34" charset="-128"/>
              </a:rPr>
            </a:br>
            <a:endParaRPr lang="en-GB" altLang="en-US" sz="3600" dirty="0" smtClean="0">
              <a:solidFill>
                <a:srgbClr val="FF0000"/>
              </a:solidFill>
              <a:ea typeface="ＭＳ Ｐゴシック" panose="020B0600070205080204" pitchFamily="34" charset="-128"/>
            </a:endParaRPr>
          </a:p>
        </p:txBody>
      </p:sp>
      <p:sp>
        <p:nvSpPr>
          <p:cNvPr id="8195" name="Rectangle 3"/>
          <p:cNvSpPr>
            <a:spLocks noGrp="1" noChangeArrowheads="1"/>
          </p:cNvSpPr>
          <p:nvPr>
            <p:ph type="body" idx="1"/>
          </p:nvPr>
        </p:nvSpPr>
        <p:spPr>
          <a:xfrm>
            <a:off x="358775" y="1655763"/>
            <a:ext cx="8229600" cy="4525962"/>
          </a:xfrm>
        </p:spPr>
        <p:txBody>
          <a:bodyPr/>
          <a:lstStyle/>
          <a:p>
            <a:r>
              <a:rPr lang="en-GB" altLang="en-US" dirty="0" err="1" smtClean="0">
                <a:ea typeface="ＭＳ Ｐゴシック" panose="020B0600070205080204" pitchFamily="34" charset="-128"/>
              </a:rPr>
              <a:t>Conteúdo</a:t>
            </a:r>
            <a:r>
              <a:rPr lang="en-GB" altLang="en-US" dirty="0" smtClean="0">
                <a:ea typeface="ＭＳ Ｐゴシック" panose="020B0600070205080204" pitchFamily="34" charset="-128"/>
              </a:rPr>
              <a:t> do </a:t>
            </a:r>
            <a:r>
              <a:rPr lang="en-GB" altLang="en-US" dirty="0" err="1" smtClean="0">
                <a:ea typeface="ＭＳ Ｐゴシック" panose="020B0600070205080204" pitchFamily="34" charset="-128"/>
              </a:rPr>
              <a:t>Protocolo</a:t>
            </a:r>
            <a:r>
              <a:rPr lang="en-GB" altLang="en-US" dirty="0" smtClean="0">
                <a:ea typeface="ＭＳ Ｐゴシック" panose="020B0600070205080204" pitchFamily="34" charset="-128"/>
              </a:rPr>
              <a:t> IPP ECDC</a:t>
            </a:r>
          </a:p>
          <a:p>
            <a:pPr marL="0" indent="0">
              <a:buNone/>
            </a:pPr>
            <a:endParaRPr lang="en-GB" altLang="en-US" dirty="0" smtClean="0">
              <a:ea typeface="ＭＳ Ｐゴシック" panose="020B0600070205080204" pitchFamily="34" charset="-128"/>
            </a:endParaRPr>
          </a:p>
          <a:p>
            <a:r>
              <a:rPr lang="en-GB" altLang="en-US" dirty="0" smtClean="0">
                <a:ea typeface="ＭＳ Ｐゴシック" panose="020B0600070205080204" pitchFamily="34" charset="-128"/>
              </a:rPr>
              <a:t>Dados a </a:t>
            </a:r>
            <a:r>
              <a:rPr lang="en-GB" altLang="en-US" dirty="0" err="1" smtClean="0">
                <a:ea typeface="ＭＳ Ｐゴシック" panose="020B0600070205080204" pitchFamily="34" charset="-128"/>
              </a:rPr>
              <a:t>obter</a:t>
            </a:r>
            <a:r>
              <a:rPr lang="en-GB" altLang="en-US" dirty="0" smtClean="0">
                <a:ea typeface="ＭＳ Ｐゴシック" panose="020B0600070205080204" pitchFamily="34" charset="-128"/>
              </a:rPr>
              <a:t> e </a:t>
            </a:r>
            <a:r>
              <a:rPr lang="en-GB" altLang="en-US" dirty="0" err="1" smtClean="0">
                <a:ea typeface="ＭＳ Ｐゴシック" panose="020B0600070205080204" pitchFamily="34" charset="-128"/>
              </a:rPr>
              <a:t>formulários</a:t>
            </a:r>
            <a:r>
              <a:rPr lang="en-GB" altLang="en-US" dirty="0" smtClean="0">
                <a:ea typeface="ＭＳ Ｐゴシック" panose="020B0600070205080204" pitchFamily="34" charset="-128"/>
              </a:rPr>
              <a:t> a </a:t>
            </a:r>
            <a:r>
              <a:rPr lang="en-GB" altLang="en-US" dirty="0" err="1" smtClean="0">
                <a:ea typeface="ＭＳ Ｐゴシック" panose="020B0600070205080204" pitchFamily="34" charset="-128"/>
              </a:rPr>
              <a:t>utilizar</a:t>
            </a:r>
            <a:endParaRPr lang="en-GB" altLang="en-US" dirty="0" smtClean="0">
              <a:ea typeface="ＭＳ Ｐゴシック" panose="020B0600070205080204" pitchFamily="34" charset="-128"/>
            </a:endParaRPr>
          </a:p>
          <a:p>
            <a:pPr lvl="1"/>
            <a:r>
              <a:rPr lang="en-GB" altLang="en-US" dirty="0" smtClean="0">
                <a:ea typeface="ＭＳ Ｐゴシック" panose="020B0600070205080204" pitchFamily="34" charset="-128"/>
              </a:rPr>
              <a:t>Nacional</a:t>
            </a:r>
          </a:p>
          <a:p>
            <a:pPr lvl="1"/>
            <a:r>
              <a:rPr lang="en-GB" altLang="en-US" dirty="0" smtClean="0">
                <a:ea typeface="ＭＳ Ｐゴシック" panose="020B0600070205080204" pitchFamily="34" charset="-128"/>
              </a:rPr>
              <a:t>Hospital</a:t>
            </a:r>
          </a:p>
          <a:p>
            <a:pPr lvl="1"/>
            <a:r>
              <a:rPr lang="en-GB" altLang="en-US" dirty="0" err="1" smtClean="0">
                <a:ea typeface="ＭＳ Ｐゴシック" panose="020B0600070205080204" pitchFamily="34" charset="-128"/>
              </a:rPr>
              <a:t>Denominador</a:t>
            </a:r>
            <a:r>
              <a:rPr lang="en-GB" altLang="en-US" dirty="0" smtClean="0">
                <a:ea typeface="ＭＳ Ｐゴシック" panose="020B0600070205080204" pitchFamily="34" charset="-128"/>
              </a:rPr>
              <a:t> (</a:t>
            </a:r>
            <a:r>
              <a:rPr lang="en-GB" altLang="en-US" b="1" dirty="0" err="1" smtClean="0">
                <a:ea typeface="ＭＳ Ｐゴシック" panose="020B0600070205080204" pitchFamily="34" charset="-128"/>
              </a:rPr>
              <a:t>padrão</a:t>
            </a:r>
            <a:r>
              <a:rPr lang="en-GB" altLang="en-US" dirty="0" smtClean="0">
                <a:ea typeface="ＭＳ Ｐゴシック" panose="020B0600070205080204" pitchFamily="34" charset="-128"/>
              </a:rPr>
              <a:t> e “light”)</a:t>
            </a:r>
          </a:p>
          <a:p>
            <a:pPr lvl="1"/>
            <a:r>
              <a:rPr lang="en-GB" altLang="en-US" dirty="0" err="1" smtClean="0">
                <a:ea typeface="ＭＳ Ｐゴシック" panose="020B0600070205080204" pitchFamily="34" charset="-128"/>
              </a:rPr>
              <a:t>Numerador</a:t>
            </a:r>
            <a:r>
              <a:rPr lang="en-GB" altLang="en-US" dirty="0" smtClean="0">
                <a:ea typeface="ＭＳ Ｐゴシック" panose="020B0600070205080204" pitchFamily="34" charset="-128"/>
              </a:rPr>
              <a:t> (IACS e </a:t>
            </a:r>
            <a:r>
              <a:rPr lang="en-GB" altLang="en-US" dirty="0" err="1" smtClean="0">
                <a:ea typeface="ＭＳ Ｐゴシック" panose="020B0600070205080204" pitchFamily="34" charset="-128"/>
              </a:rPr>
              <a:t>antimicrobianos</a:t>
            </a:r>
            <a:r>
              <a:rPr lang="en-GB" altLang="en-US" dirty="0" smtClean="0">
                <a:ea typeface="ＭＳ Ｐゴシック" panose="020B0600070205080204" pitchFamily="34" charset="-128"/>
              </a:rPr>
              <a:t>)</a:t>
            </a:r>
          </a:p>
          <a:p>
            <a:pPr marL="449262" lvl="1" indent="0">
              <a:buNone/>
            </a:pPr>
            <a:endParaRPr lang="en-GB" altLang="en-US" dirty="0" smtClean="0">
              <a:ea typeface="ＭＳ Ｐゴシック" panose="020B0600070205080204" pitchFamily="34" charset="-128"/>
            </a:endParaRPr>
          </a:p>
          <a:p>
            <a:r>
              <a:rPr lang="en-GB" altLang="en-US" dirty="0" err="1">
                <a:ea typeface="ＭＳ Ｐゴシック" panose="020B0600070205080204" pitchFamily="34" charset="-128"/>
              </a:rPr>
              <a:t>P</a:t>
            </a:r>
            <a:r>
              <a:rPr lang="en-GB" altLang="en-US" dirty="0" err="1" smtClean="0">
                <a:ea typeface="ＭＳ Ｐゴシック" panose="020B0600070205080204" pitchFamily="34" charset="-128"/>
              </a:rPr>
              <a:t>rocesso</a:t>
            </a:r>
            <a:r>
              <a:rPr lang="en-GB" altLang="en-US" dirty="0" smtClean="0">
                <a:ea typeface="ＭＳ Ｐゴシック" panose="020B0600070205080204" pitchFamily="34" charset="-128"/>
              </a:rPr>
              <a:t> de </a:t>
            </a:r>
            <a:r>
              <a:rPr lang="en-GB" altLang="en-US" dirty="0" err="1" smtClean="0">
                <a:ea typeface="ＭＳ Ｐゴシック" panose="020B0600070205080204" pitchFamily="34" charset="-128"/>
              </a:rPr>
              <a:t>colheita</a:t>
            </a:r>
            <a:r>
              <a:rPr lang="en-GB" altLang="en-US" dirty="0" smtClean="0">
                <a:ea typeface="ＭＳ Ｐゴシック" panose="020B0600070205080204" pitchFamily="34" charset="-128"/>
              </a:rPr>
              <a:t> de dados</a:t>
            </a:r>
          </a:p>
          <a:p>
            <a:pPr lvl="1"/>
            <a:r>
              <a:rPr lang="en-GB" altLang="en-US" dirty="0" err="1">
                <a:ea typeface="ＭＳ Ｐゴシック" panose="020B0600070205080204" pitchFamily="34" charset="-128"/>
              </a:rPr>
              <a:t>O</a:t>
            </a:r>
            <a:r>
              <a:rPr lang="en-GB" altLang="en-US" dirty="0" err="1" smtClean="0">
                <a:ea typeface="ＭＳ Ｐゴシック" panose="020B0600070205080204" pitchFamily="34" charset="-128"/>
              </a:rPr>
              <a:t>rientação</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geral</a:t>
            </a:r>
            <a:endParaRPr lang="en-GB" altLang="en-US" dirty="0" smtClean="0">
              <a:ea typeface="ＭＳ Ｐゴシック" panose="020B0600070205080204" pitchFamily="34" charset="-128"/>
            </a:endParaRPr>
          </a:p>
          <a:p>
            <a:pPr lvl="1"/>
            <a:r>
              <a:rPr lang="en-GB" altLang="en-US" dirty="0">
                <a:ea typeface="ＭＳ Ｐゴシック" panose="020B0600070205080204" pitchFamily="34" charset="-128"/>
              </a:rPr>
              <a:t>P</a:t>
            </a:r>
            <a:r>
              <a:rPr lang="en-GB" altLang="en-US" dirty="0" smtClean="0">
                <a:ea typeface="ＭＳ Ｐゴシック" panose="020B0600070205080204" pitchFamily="34" charset="-128"/>
              </a:rPr>
              <a:t>lano de </a:t>
            </a:r>
            <a:r>
              <a:rPr lang="en-GB" altLang="en-US" dirty="0" err="1" smtClean="0">
                <a:ea typeface="ＭＳ Ｐゴシック" panose="020B0600070205080204" pitchFamily="34" charset="-128"/>
              </a:rPr>
              <a:t>trabalho</a:t>
            </a:r>
            <a:r>
              <a:rPr lang="en-GB" altLang="en-US" dirty="0" smtClean="0">
                <a:ea typeface="ＭＳ Ｐゴシック" panose="020B0600070205080204" pitchFamily="34" charset="-128"/>
              </a:rPr>
              <a:t> para </a:t>
            </a:r>
            <a:r>
              <a:rPr lang="en-GB" altLang="en-US" dirty="0" err="1" smtClean="0">
                <a:ea typeface="ＭＳ Ｐゴシック" panose="020B0600070205080204" pitchFamily="34" charset="-128"/>
              </a:rPr>
              <a:t>recolha</a:t>
            </a:r>
            <a:r>
              <a:rPr lang="en-GB" altLang="en-US" dirty="0" smtClean="0">
                <a:ea typeface="ＭＳ Ｐゴシック" panose="020B0600070205080204" pitchFamily="34" charset="-128"/>
              </a:rPr>
              <a:t> de dados </a:t>
            </a:r>
            <a:r>
              <a:rPr lang="en-GB" altLang="en-US" dirty="0" err="1">
                <a:ea typeface="ＭＳ Ｐゴシック" panose="020B0600070205080204" pitchFamily="34" charset="-128"/>
              </a:rPr>
              <a:t>n</a:t>
            </a:r>
            <a:r>
              <a:rPr lang="en-GB" altLang="en-US" dirty="0" err="1" smtClean="0">
                <a:ea typeface="ＭＳ Ｐゴシック" panose="020B0600070205080204" pitchFamily="34" charset="-128"/>
              </a:rPr>
              <a:t>a</a:t>
            </a:r>
            <a:r>
              <a:rPr lang="en-GB" altLang="en-US" dirty="0" smtClean="0">
                <a:ea typeface="ＭＳ Ｐゴシック" panose="020B0600070205080204" pitchFamily="34" charset="-128"/>
              </a:rPr>
              <a:t> </a:t>
            </a:r>
            <a:r>
              <a:rPr lang="en-GB" altLang="en-US" dirty="0" err="1" smtClean="0">
                <a:ea typeface="ＭＳ Ｐゴシック" panose="020B0600070205080204" pitchFamily="34" charset="-128"/>
              </a:rPr>
              <a:t>enfermaria</a:t>
            </a:r>
            <a:endParaRPr lang="en-GB" altLang="en-US" dirty="0" smtClean="0">
              <a:ea typeface="ＭＳ Ｐゴシック" panose="020B0600070205080204" pitchFamily="34" charset="-128"/>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77863" y="2525713"/>
            <a:ext cx="7772400" cy="1470025"/>
          </a:xfrm>
        </p:spPr>
        <p:txBody>
          <a:bodyPr/>
          <a:lstStyle/>
          <a:p>
            <a:pPr algn="ctr"/>
            <a:r>
              <a:rPr lang="en-GB" altLang="en-US" sz="3600" dirty="0" smtClean="0">
                <a:ea typeface="ＭＳ Ｐゴシック" panose="020B0600070205080204" pitchFamily="34" charset="-128"/>
              </a:rPr>
              <a:t>O </a:t>
            </a:r>
            <a:r>
              <a:rPr lang="en-GB" altLang="en-US" sz="3600" dirty="0" err="1" smtClean="0">
                <a:ea typeface="ＭＳ Ｐゴシック" panose="020B0600070205080204" pitchFamily="34" charset="-128"/>
              </a:rPr>
              <a:t>Protocolo</a:t>
            </a:r>
            <a:r>
              <a:rPr lang="en-GB" altLang="en-US" sz="3600" dirty="0" smtClean="0">
                <a:ea typeface="ＭＳ Ｐゴシック" panose="020B0600070205080204" pitchFamily="34" charset="-128"/>
              </a:rPr>
              <a:t> IPP ECDC 2016-2017</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88925" y="411163"/>
            <a:ext cx="8229600" cy="822325"/>
          </a:xfrm>
        </p:spPr>
        <p:txBody>
          <a:bodyPr/>
          <a:lstStyle/>
          <a:p>
            <a:r>
              <a:rPr lang="en-GB" altLang="en-US" sz="3600" dirty="0" err="1" smtClean="0">
                <a:ea typeface="ＭＳ Ｐゴシック" panose="020B0600070205080204" pitchFamily="34" charset="-128"/>
              </a:rPr>
              <a:t>Sumário</a:t>
            </a:r>
            <a:r>
              <a:rPr lang="en-GB" altLang="en-US" sz="3600" dirty="0" smtClean="0">
                <a:ea typeface="ＭＳ Ｐゴシック" panose="020B0600070205080204" pitchFamily="34" charset="-128"/>
              </a:rPr>
              <a:t> - </a:t>
            </a:r>
            <a:r>
              <a:rPr lang="en-GB" altLang="en-US" sz="3600" dirty="0" err="1" smtClean="0">
                <a:ea typeface="ＭＳ Ｐゴシック" panose="020B0600070205080204" pitchFamily="34" charset="-128"/>
              </a:rPr>
              <a:t>Protocolo</a:t>
            </a:r>
            <a:r>
              <a:rPr lang="en-GB" altLang="en-US" sz="3600" dirty="0" smtClean="0">
                <a:ea typeface="ＭＳ Ｐゴシック" panose="020B0600070205080204" pitchFamily="34" charset="-128"/>
              </a:rPr>
              <a:t> V5.2</a:t>
            </a:r>
            <a:endParaRPr lang="en-GB" altLang="en-US" sz="3600" dirty="0" smtClean="0">
              <a:solidFill>
                <a:srgbClr val="FF0000"/>
              </a:solidFill>
              <a:ea typeface="ＭＳ Ｐゴシック" panose="020B0600070205080204" pitchFamily="34" charset="-128"/>
            </a:endParaRPr>
          </a:p>
        </p:txBody>
      </p:sp>
      <p:sp>
        <p:nvSpPr>
          <p:cNvPr id="9219" name="Rectangle 3"/>
          <p:cNvSpPr>
            <a:spLocks noGrp="1" noChangeArrowheads="1"/>
          </p:cNvSpPr>
          <p:nvPr>
            <p:ph type="body" idx="1"/>
          </p:nvPr>
        </p:nvSpPr>
        <p:spPr>
          <a:xfrm>
            <a:off x="288925" y="1533525"/>
            <a:ext cx="8526463" cy="4839566"/>
          </a:xfrm>
        </p:spPr>
        <p:txBody>
          <a:bodyPr/>
          <a:lstStyle/>
          <a:p>
            <a:pPr>
              <a:defRPr/>
            </a:pPr>
            <a:r>
              <a:rPr lang="en-US" altLang="en-US" sz="1800" dirty="0" smtClean="0">
                <a:ea typeface="ＭＳ Ｐゴシック" panose="020B0600070205080204" pitchFamily="34" charset="-128"/>
              </a:rPr>
              <a:t>Antecedentes e alterações ao </a:t>
            </a:r>
            <a:r>
              <a:rPr lang="en-US" altLang="en-US" sz="1800" dirty="0" err="1" smtClean="0">
                <a:ea typeface="ＭＳ Ｐゴシック" panose="020B0600070205080204" pitchFamily="34" charset="-128"/>
              </a:rPr>
              <a:t>protocolo</a:t>
            </a:r>
            <a:r>
              <a:rPr lang="en-US" altLang="en-US" sz="1800" dirty="0" smtClean="0">
                <a:ea typeface="ＭＳ Ｐゴシック" panose="020B0600070205080204" pitchFamily="34" charset="-128"/>
              </a:rPr>
              <a:t> (slide a </a:t>
            </a:r>
            <a:r>
              <a:rPr lang="en-US" altLang="en-US" sz="1800" dirty="0" err="1" smtClean="0">
                <a:ea typeface="ＭＳ Ｐゴシック" panose="020B0600070205080204" pitchFamily="34" charset="-128"/>
              </a:rPr>
              <a:t>seguir</a:t>
            </a:r>
            <a:r>
              <a:rPr lang="en-US" altLang="en-US" sz="1800" dirty="0" smtClean="0">
                <a:ea typeface="ＭＳ Ｐゴシック" panose="020B0600070205080204" pitchFamily="34" charset="-128"/>
              </a:rPr>
              <a:t>)</a:t>
            </a:r>
          </a:p>
          <a:p>
            <a:pPr>
              <a:defRPr/>
            </a:pPr>
            <a:r>
              <a:rPr lang="en-US" altLang="en-US" sz="1800" dirty="0" err="1">
                <a:ea typeface="ＭＳ Ｐゴシック" panose="020B0600070205080204" pitchFamily="34" charset="-128"/>
              </a:rPr>
              <a:t>O</a:t>
            </a:r>
            <a:r>
              <a:rPr lang="en-US" altLang="en-US" sz="1800" dirty="0" err="1" smtClean="0">
                <a:ea typeface="ＭＳ Ｐゴシック" panose="020B0600070205080204" pitchFamily="34" charset="-128"/>
              </a:rPr>
              <a:t>bjectivos</a:t>
            </a:r>
            <a:r>
              <a:rPr lang="en-US" altLang="en-US" sz="1800" dirty="0" smtClean="0">
                <a:ea typeface="ＭＳ Ｐゴシック" panose="020B0600070205080204" pitchFamily="34" charset="-128"/>
              </a:rPr>
              <a:t> </a:t>
            </a:r>
          </a:p>
          <a:p>
            <a:pPr>
              <a:defRPr/>
            </a:pPr>
            <a:r>
              <a:rPr lang="en-US" altLang="en-US" sz="1800" dirty="0" err="1">
                <a:ea typeface="ＭＳ Ｐゴシック" panose="020B0600070205080204" pitchFamily="34" charset="-128"/>
              </a:rPr>
              <a:t>C</a:t>
            </a:r>
            <a:r>
              <a:rPr lang="en-US" altLang="en-US" sz="1800" dirty="0" err="1" smtClean="0">
                <a:ea typeface="ＭＳ Ｐゴシック" panose="020B0600070205080204" pitchFamily="34" charset="-128"/>
              </a:rPr>
              <a:t>ritérios</a:t>
            </a:r>
            <a:r>
              <a:rPr lang="en-US" altLang="en-US" sz="1800" dirty="0" smtClean="0">
                <a:ea typeface="ＭＳ Ｐゴシック" panose="020B0600070205080204" pitchFamily="34" charset="-128"/>
              </a:rPr>
              <a:t> de inclusão / </a:t>
            </a:r>
            <a:r>
              <a:rPr lang="en-US" altLang="en-US" sz="1800" dirty="0" err="1" smtClean="0">
                <a:ea typeface="ＭＳ Ｐゴシック" panose="020B0600070205080204" pitchFamily="34" charset="-128"/>
              </a:rPr>
              <a:t>exclusão</a:t>
            </a:r>
            <a:r>
              <a:rPr lang="en-US" altLang="en-US" sz="1800" dirty="0" smtClean="0">
                <a:ea typeface="ＭＳ Ｐゴシック" panose="020B0600070205080204" pitchFamily="34" charset="-128"/>
              </a:rPr>
              <a:t> </a:t>
            </a:r>
          </a:p>
          <a:p>
            <a:pPr>
              <a:defRPr/>
            </a:pPr>
            <a:r>
              <a:rPr lang="en-US" altLang="en-US" sz="1800" dirty="0" err="1">
                <a:ea typeface="ＭＳ Ｐゴシック" panose="020B0600070205080204" pitchFamily="34" charset="-128"/>
              </a:rPr>
              <a:t>A</a:t>
            </a:r>
            <a:r>
              <a:rPr lang="en-US" altLang="en-US" sz="1800" dirty="0" err="1" smtClean="0">
                <a:ea typeface="ＭＳ Ｐゴシック" panose="020B0600070205080204" pitchFamily="34" charset="-128"/>
              </a:rPr>
              <a:t>mostra</a:t>
            </a:r>
            <a:endParaRPr lang="en-US" altLang="en-US" sz="1800" dirty="0" smtClean="0">
              <a:ea typeface="ＭＳ Ｐゴシック" panose="020B0600070205080204" pitchFamily="34" charset="-128"/>
            </a:endParaRPr>
          </a:p>
          <a:p>
            <a:pPr>
              <a:defRPr/>
            </a:pPr>
            <a:r>
              <a:rPr lang="en-US" altLang="en-US" sz="1800" dirty="0" smtClean="0">
                <a:ea typeface="ＭＳ Ｐゴシック" panose="020B0600070205080204" pitchFamily="34" charset="-128"/>
              </a:rPr>
              <a:t>A </a:t>
            </a:r>
            <a:r>
              <a:rPr lang="en-US" altLang="en-US" sz="1800" dirty="0" err="1" smtClean="0">
                <a:ea typeface="ＭＳ Ｐゴシック" panose="020B0600070205080204" pitchFamily="34" charset="-128"/>
              </a:rPr>
              <a:t>colheita</a:t>
            </a:r>
            <a:r>
              <a:rPr lang="en-US" altLang="en-US" sz="1800" dirty="0" smtClean="0">
                <a:ea typeface="ＭＳ Ｐゴシック" panose="020B0600070205080204" pitchFamily="34" charset="-128"/>
              </a:rPr>
              <a:t> de dados </a:t>
            </a:r>
          </a:p>
          <a:p>
            <a:pPr>
              <a:defRPr/>
            </a:pPr>
            <a:r>
              <a:rPr lang="en-US" altLang="en-US" sz="1800" dirty="0" smtClean="0">
                <a:ea typeface="ＭＳ Ｐゴシック" panose="020B0600070205080204" pitchFamily="34" charset="-128"/>
              </a:rPr>
              <a:t>Visão geral dos dados </a:t>
            </a:r>
            <a:r>
              <a:rPr lang="en-US" altLang="en-US" sz="1800" dirty="0" err="1" smtClean="0">
                <a:ea typeface="ＭＳ Ｐゴシック" panose="020B0600070205080204" pitchFamily="34" charset="-128"/>
              </a:rPr>
              <a:t>recolhidos</a:t>
            </a:r>
            <a:endParaRPr lang="en-US" altLang="en-US" sz="1800" dirty="0">
              <a:ea typeface="ＭＳ Ｐゴシック" panose="020B0600070205080204" pitchFamily="34" charset="-128"/>
            </a:endParaRPr>
          </a:p>
          <a:p>
            <a:pPr>
              <a:defRPr/>
            </a:pPr>
            <a:r>
              <a:rPr lang="en-US" altLang="en-US" sz="1800" dirty="0" smtClean="0">
                <a:ea typeface="ＭＳ Ｐゴシック" panose="020B0600070205080204" pitchFamily="34" charset="-128"/>
              </a:rPr>
              <a:t>Dados do hospital</a:t>
            </a:r>
          </a:p>
          <a:p>
            <a:pPr>
              <a:defRPr/>
            </a:pPr>
            <a:r>
              <a:rPr lang="en-US" altLang="en-US" sz="1800" dirty="0" smtClean="0">
                <a:ea typeface="ＭＳ Ｐゴシック" panose="020B0600070205080204" pitchFamily="34" charset="-128"/>
              </a:rPr>
              <a:t>Dados do </a:t>
            </a:r>
            <a:r>
              <a:rPr lang="en-US" altLang="en-US" sz="1800" dirty="0" err="1" smtClean="0">
                <a:ea typeface="ＭＳ Ｐゴシック" panose="020B0600070205080204" pitchFamily="34" charset="-128"/>
              </a:rPr>
              <a:t>serviço</a:t>
            </a:r>
            <a:endParaRPr lang="en-US" altLang="en-US" sz="1800" dirty="0" smtClean="0">
              <a:ea typeface="ＭＳ Ｐゴシック" panose="020B0600070205080204" pitchFamily="34" charset="-128"/>
            </a:endParaRPr>
          </a:p>
          <a:p>
            <a:pPr>
              <a:defRPr/>
            </a:pPr>
            <a:r>
              <a:rPr lang="en-US" altLang="en-US" sz="1800" dirty="0" smtClean="0">
                <a:ea typeface="ＭＳ Ｐゴシック" panose="020B0600070205080204" pitchFamily="34" charset="-128"/>
              </a:rPr>
              <a:t>Os dados do </a:t>
            </a:r>
            <a:r>
              <a:rPr lang="en-US" altLang="en-US" sz="1800" dirty="0" err="1" smtClean="0">
                <a:ea typeface="ＭＳ Ｐゴシック" panose="020B0600070205080204" pitchFamily="34" charset="-128"/>
              </a:rPr>
              <a:t>doente</a:t>
            </a:r>
            <a:r>
              <a:rPr lang="en-US" altLang="en-US" sz="1800" dirty="0" smtClean="0">
                <a:ea typeface="ＭＳ Ｐゴシック" panose="020B0600070205080204" pitchFamily="34" charset="-128"/>
              </a:rPr>
              <a:t> (</a:t>
            </a:r>
            <a:r>
              <a:rPr lang="en-US" altLang="en-US" sz="1800" b="1" dirty="0" err="1" smtClean="0">
                <a:ea typeface="ＭＳ Ｐゴシック" panose="020B0600070205080204" pitchFamily="34" charset="-128"/>
              </a:rPr>
              <a:t>protocolo</a:t>
            </a:r>
            <a:r>
              <a:rPr lang="en-US" altLang="en-US" sz="1800" b="1" dirty="0" smtClean="0">
                <a:ea typeface="ＭＳ Ｐゴシック" panose="020B0600070205080204" pitchFamily="34" charset="-128"/>
              </a:rPr>
              <a:t> </a:t>
            </a:r>
            <a:r>
              <a:rPr lang="en-US" altLang="en-US" sz="1800" b="1" dirty="0" err="1" smtClean="0">
                <a:ea typeface="ＭＳ Ｐゴシック" panose="020B0600070205080204" pitchFamily="34" charset="-128"/>
              </a:rPr>
              <a:t>padrão</a:t>
            </a:r>
            <a:r>
              <a:rPr lang="en-US" altLang="en-US" sz="1800" dirty="0" smtClean="0">
                <a:ea typeface="ＭＳ Ｐゴシック" panose="020B0600070205080204" pitchFamily="34" charset="-128"/>
              </a:rPr>
              <a:t>)</a:t>
            </a:r>
          </a:p>
          <a:p>
            <a:pPr>
              <a:defRPr/>
            </a:pPr>
            <a:r>
              <a:rPr lang="en-US" altLang="en-US" sz="1800" dirty="0">
                <a:ea typeface="ＭＳ Ｐゴシック" panose="020B0600070205080204" pitchFamily="34" charset="-128"/>
              </a:rPr>
              <a:t>D</a:t>
            </a:r>
            <a:r>
              <a:rPr lang="en-US" altLang="en-US" sz="1800" dirty="0" smtClean="0">
                <a:ea typeface="ＭＳ Ｐゴシック" panose="020B0600070205080204" pitchFamily="34" charset="-128"/>
              </a:rPr>
              <a:t>ados de uso de antimicrobianos e dados da </a:t>
            </a:r>
            <a:r>
              <a:rPr lang="en-US" altLang="en-US" sz="1800" dirty="0" err="1" smtClean="0">
                <a:ea typeface="ＭＳ Ｐゴシック" panose="020B0600070205080204" pitchFamily="34" charset="-128"/>
              </a:rPr>
              <a:t>infecção</a:t>
            </a:r>
            <a:r>
              <a:rPr lang="en-US" altLang="en-US" sz="1800" dirty="0" smtClean="0">
                <a:ea typeface="ＭＳ Ｐゴシック" panose="020B0600070205080204" pitchFamily="34" charset="-128"/>
              </a:rPr>
              <a:t> </a:t>
            </a:r>
            <a:r>
              <a:rPr lang="en-US" altLang="en-US" sz="1800" dirty="0" err="1" smtClean="0">
                <a:ea typeface="ＭＳ Ｐゴシック" panose="020B0600070205080204" pitchFamily="34" charset="-128"/>
              </a:rPr>
              <a:t>hospitalar</a:t>
            </a:r>
            <a:endParaRPr lang="en-US" altLang="en-US" sz="1800" dirty="0" smtClean="0">
              <a:ea typeface="ＭＳ Ｐゴシック" panose="020B0600070205080204" pitchFamily="34" charset="-128"/>
            </a:endParaRPr>
          </a:p>
          <a:p>
            <a:pPr>
              <a:defRPr/>
            </a:pPr>
            <a:r>
              <a:rPr lang="en-US" altLang="en-US" sz="1800" dirty="0" smtClean="0">
                <a:ea typeface="ＭＳ Ｐゴシック" panose="020B0600070205080204" pitchFamily="34" charset="-128"/>
              </a:rPr>
              <a:t>Os dados nacionais / </a:t>
            </a:r>
            <a:r>
              <a:rPr lang="en-US" altLang="en-US" sz="1800" dirty="0" err="1" smtClean="0">
                <a:ea typeface="ＭＳ Ｐゴシック" panose="020B0600070205080204" pitchFamily="34" charset="-128"/>
              </a:rPr>
              <a:t>regionais</a:t>
            </a:r>
            <a:endParaRPr lang="en-US" altLang="en-US" sz="1800" dirty="0" smtClean="0">
              <a:ea typeface="ＭＳ Ｐゴシック" panose="020B0600070205080204" pitchFamily="34" charset="-128"/>
            </a:endParaRPr>
          </a:p>
          <a:p>
            <a:pPr>
              <a:defRPr/>
            </a:pPr>
            <a:r>
              <a:rPr lang="en-US" altLang="en-US" sz="1800" dirty="0" err="1">
                <a:ea typeface="ＭＳ Ｐゴシック" panose="020B0600070205080204" pitchFamily="34" charset="-128"/>
              </a:rPr>
              <a:t>N</a:t>
            </a:r>
            <a:r>
              <a:rPr lang="en-US" altLang="en-US" sz="1800" dirty="0" err="1" smtClean="0">
                <a:ea typeface="ＭＳ Ｐゴシック" panose="020B0600070205080204" pitchFamily="34" charset="-128"/>
              </a:rPr>
              <a:t>omes</a:t>
            </a:r>
            <a:r>
              <a:rPr lang="en-US" altLang="en-US" sz="1800" dirty="0" smtClean="0">
                <a:ea typeface="ＭＳ Ｐゴシック" panose="020B0600070205080204" pitchFamily="34" charset="-128"/>
              </a:rPr>
              <a:t> de estrutura de dados e de </a:t>
            </a:r>
            <a:r>
              <a:rPr lang="en-US" altLang="en-US" sz="1800" dirty="0" err="1" smtClean="0">
                <a:ea typeface="ＭＳ Ｐゴシック" panose="020B0600070205080204" pitchFamily="34" charset="-128"/>
              </a:rPr>
              <a:t>variáveis</a:t>
            </a:r>
            <a:r>
              <a:rPr lang="en-US" altLang="en-US" sz="1800" dirty="0" smtClean="0">
                <a:ea typeface="ＭＳ Ｐゴシック" panose="020B0600070205080204" pitchFamily="34" charset="-128"/>
              </a:rPr>
              <a:t> ​</a:t>
            </a:r>
          </a:p>
          <a:p>
            <a:pPr>
              <a:defRPr/>
            </a:pPr>
            <a:r>
              <a:rPr lang="en-US" altLang="en-US" sz="1800" dirty="0" err="1" smtClean="0">
                <a:ea typeface="ＭＳ Ｐゴシック" panose="020B0600070205080204" pitchFamily="34" charset="-128"/>
              </a:rPr>
              <a:t>Agradecimentos</a:t>
            </a:r>
            <a:r>
              <a:rPr lang="en-US" altLang="en-US" sz="1800" dirty="0" smtClean="0">
                <a:ea typeface="ＭＳ Ｐゴシック" panose="020B0600070205080204" pitchFamily="34" charset="-128"/>
              </a:rPr>
              <a:t> </a:t>
            </a:r>
          </a:p>
          <a:p>
            <a:pPr>
              <a:defRPr/>
            </a:pPr>
            <a:r>
              <a:rPr lang="en-US" altLang="en-US" sz="1800" dirty="0" smtClean="0">
                <a:ea typeface="ＭＳ Ｐゴシック" panose="020B0600070205080204" pitchFamily="34" charset="-128"/>
              </a:rPr>
              <a:t>Anexo 1. </a:t>
            </a:r>
            <a:r>
              <a:rPr lang="en-US" altLang="en-US" sz="1800" dirty="0" err="1">
                <a:ea typeface="ＭＳ Ｐゴシック" panose="020B0600070205080204" pitchFamily="34" charset="-128"/>
              </a:rPr>
              <a:t>M</a:t>
            </a:r>
            <a:r>
              <a:rPr lang="en-US" altLang="en-US" sz="1800" dirty="0" err="1" smtClean="0">
                <a:ea typeface="ＭＳ Ｐゴシック" panose="020B0600070205080204" pitchFamily="34" charset="-128"/>
              </a:rPr>
              <a:t>ateriais</a:t>
            </a:r>
            <a:r>
              <a:rPr lang="en-US" altLang="en-US" sz="1800" dirty="0" smtClean="0">
                <a:ea typeface="ＭＳ Ｐゴシック" panose="020B0600070205080204" pitchFamily="34" charset="-128"/>
              </a:rPr>
              <a:t> </a:t>
            </a:r>
            <a:r>
              <a:rPr lang="en-US" altLang="en-US" sz="1800" dirty="0" err="1" smtClean="0">
                <a:ea typeface="ＭＳ Ｐゴシック" panose="020B0600070205080204" pitchFamily="34" charset="-128"/>
              </a:rPr>
              <a:t>adicionais</a:t>
            </a:r>
            <a:r>
              <a:rPr lang="en-US" altLang="en-US" sz="1800" dirty="0" smtClean="0">
                <a:ea typeface="ＭＳ Ｐゴシック" panose="020B0600070205080204" pitchFamily="34" charset="-128"/>
              </a:rPr>
              <a:t> </a:t>
            </a:r>
          </a:p>
          <a:p>
            <a:pPr>
              <a:defRPr/>
            </a:pPr>
            <a:r>
              <a:rPr lang="en-US" altLang="en-US" sz="1800" dirty="0" smtClean="0">
                <a:ea typeface="ＭＳ Ｐゴシック" panose="020B0600070205080204" pitchFamily="34" charset="-128"/>
              </a:rPr>
              <a:t>Anexo 2. </a:t>
            </a:r>
            <a:r>
              <a:rPr lang="en-US" altLang="en-US" sz="1800" dirty="0" err="1" smtClean="0">
                <a:ea typeface="ＭＳ Ｐゴシック" panose="020B0600070205080204" pitchFamily="34" charset="-128"/>
              </a:rPr>
              <a:t>Livro</a:t>
            </a:r>
            <a:r>
              <a:rPr lang="en-US" altLang="en-US" sz="1800" dirty="0" smtClean="0">
                <a:ea typeface="ＭＳ Ｐゴシック" panose="020B0600070205080204" pitchFamily="34" charset="-128"/>
              </a:rPr>
              <a:t> de </a:t>
            </a:r>
            <a:r>
              <a:rPr lang="en-US" altLang="en-US" sz="1800" dirty="0" err="1" smtClean="0">
                <a:ea typeface="ＭＳ Ｐゴシック" panose="020B0600070205080204" pitchFamily="34" charset="-128"/>
              </a:rPr>
              <a:t>códigos</a:t>
            </a:r>
            <a:endParaRPr lang="en-US" altLang="en-US" sz="1800" dirty="0" smtClean="0">
              <a:ea typeface="ＭＳ Ｐゴシック" panose="020B0600070205080204" pitchFamily="34" charset="-128"/>
            </a:endParaRPr>
          </a:p>
          <a:p>
            <a:pPr>
              <a:lnSpc>
                <a:spcPct val="80000"/>
              </a:lnSpc>
              <a:defRPr/>
            </a:pPr>
            <a:endParaRPr lang="en-GB" altLang="en-US" sz="1800" dirty="0" smtClean="0">
              <a:ea typeface="ＭＳ Ｐゴシック" panose="020B0600070205080204" pitchFamily="34" charset="-128"/>
            </a:endParaRPr>
          </a:p>
          <a:p>
            <a:pPr>
              <a:lnSpc>
                <a:spcPct val="80000"/>
              </a:lnSpc>
              <a:defRPr/>
            </a:pPr>
            <a:endParaRPr lang="en-GB" altLang="en-US" sz="1800" dirty="0" smtClean="0">
              <a:ea typeface="ＭＳ Ｐゴシック" panose="020B0600070205080204" pitchFamily="34" charset="-128"/>
            </a:endParaRPr>
          </a:p>
          <a:p>
            <a:pPr>
              <a:lnSpc>
                <a:spcPct val="80000"/>
              </a:lnSpc>
              <a:defRPr/>
            </a:pPr>
            <a:endParaRPr lang="en-GB" altLang="en-US" sz="1800" dirty="0"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ângulo 2"/>
          <p:cNvSpPr/>
          <p:nvPr/>
        </p:nvSpPr>
        <p:spPr>
          <a:xfrm>
            <a:off x="300625" y="313151"/>
            <a:ext cx="8592854" cy="5539978"/>
          </a:xfrm>
          <a:prstGeom prst="rect">
            <a:avLst/>
          </a:prstGeom>
        </p:spPr>
        <p:txBody>
          <a:bodyPr wrap="square">
            <a:spAutoFit/>
          </a:bodyPr>
          <a:lstStyle/>
          <a:p>
            <a:pPr algn="ctr"/>
            <a:r>
              <a:rPr lang="pt-PT" sz="2000" b="1" dirty="0" smtClean="0"/>
              <a:t>Alterações ao protocolo anterior</a:t>
            </a:r>
          </a:p>
          <a:p>
            <a:pPr algn="ctr"/>
            <a:endParaRPr lang="pt-PT" b="1" dirty="0" smtClean="0"/>
          </a:p>
          <a:p>
            <a:pPr marL="342900" indent="-342900" algn="just">
              <a:buFont typeface="Wingdings" panose="05000000000000000000" pitchFamily="2" charset="2"/>
              <a:buChar char="ü"/>
            </a:pPr>
            <a:r>
              <a:rPr lang="pt-PT" sz="1600" dirty="0"/>
              <a:t>C</a:t>
            </a:r>
            <a:r>
              <a:rPr lang="pt-PT" sz="1600" dirty="0" smtClean="0"/>
              <a:t>ritérios </a:t>
            </a:r>
            <a:r>
              <a:rPr lang="pt-PT" sz="1600" dirty="0"/>
              <a:t>de inclusão incluem agora enfermarias de cuidados crónicos em hospitais de cuidados agudos </a:t>
            </a:r>
            <a:endParaRPr lang="pt-PT" sz="1600" dirty="0" smtClean="0"/>
          </a:p>
          <a:p>
            <a:pPr marL="342900" indent="-342900" algn="just">
              <a:buFont typeface="Wingdings" panose="05000000000000000000" pitchFamily="2" charset="2"/>
              <a:buChar char="ü"/>
            </a:pPr>
            <a:r>
              <a:rPr lang="pt-PT" sz="1600" dirty="0" smtClean="0"/>
              <a:t>novos </a:t>
            </a:r>
            <a:r>
              <a:rPr lang="pt-PT" sz="1600" dirty="0"/>
              <a:t>indicadores de estrutura e de processo para a prevenção de HAI e AMR ao nível do Hospital e do </a:t>
            </a:r>
            <a:r>
              <a:rPr lang="pt-PT" sz="1600" dirty="0" smtClean="0"/>
              <a:t>Serviço</a:t>
            </a:r>
          </a:p>
          <a:p>
            <a:pPr marL="285750" indent="-285750">
              <a:buFont typeface="Wingdings" panose="05000000000000000000" pitchFamily="2" charset="2"/>
              <a:buChar char="ü"/>
            </a:pPr>
            <a:r>
              <a:rPr lang="pt-PT" sz="1600" dirty="0" smtClean="0"/>
              <a:t> Dados </a:t>
            </a:r>
            <a:r>
              <a:rPr lang="pt-PT" sz="1600" dirty="0"/>
              <a:t>do Hospital: propriedade do Hospital, mais detalhes sobre grupos </a:t>
            </a:r>
            <a:r>
              <a:rPr lang="pt-PT" sz="1600" dirty="0" smtClean="0"/>
              <a:t>hospitalares </a:t>
            </a:r>
            <a:r>
              <a:rPr lang="pt-PT" sz="1600" dirty="0" smtClean="0"/>
              <a:t> administrativos</a:t>
            </a:r>
            <a:endParaRPr lang="pt-PT" sz="1600" dirty="0"/>
          </a:p>
          <a:p>
            <a:pPr marL="285750" indent="-285750">
              <a:buFont typeface="Wingdings" panose="05000000000000000000" pitchFamily="2" charset="2"/>
              <a:buChar char="ü"/>
            </a:pPr>
            <a:r>
              <a:rPr lang="pt-PT" sz="1600" dirty="0"/>
              <a:t> </a:t>
            </a:r>
            <a:r>
              <a:rPr lang="pt-PT" sz="1600" dirty="0" smtClean="0"/>
              <a:t>Dados </a:t>
            </a:r>
            <a:r>
              <a:rPr lang="pt-PT" sz="1600" dirty="0"/>
              <a:t>do Serviço: simplificado variável: </a:t>
            </a:r>
            <a:r>
              <a:rPr lang="pt-PT" sz="1600" dirty="0" smtClean="0"/>
              <a:t>ala / Especialidade</a:t>
            </a:r>
          </a:p>
          <a:p>
            <a:pPr marL="342900" indent="-342900">
              <a:buFont typeface="Wingdings" panose="05000000000000000000" pitchFamily="2" charset="2"/>
              <a:buChar char="ü"/>
            </a:pPr>
            <a:r>
              <a:rPr lang="pt-PT" sz="1600" dirty="0" smtClean="0"/>
              <a:t>Dados </a:t>
            </a:r>
            <a:r>
              <a:rPr lang="pt-PT" sz="1600" dirty="0"/>
              <a:t>do </a:t>
            </a:r>
            <a:r>
              <a:rPr lang="pt-PT" sz="1600" dirty="0" smtClean="0"/>
              <a:t>doente: peso </a:t>
            </a:r>
            <a:r>
              <a:rPr lang="pt-PT" sz="1600" dirty="0"/>
              <a:t>à nascença para </a:t>
            </a:r>
            <a:r>
              <a:rPr lang="pt-PT" sz="1600" dirty="0" smtClean="0"/>
              <a:t>recém-nascidos</a:t>
            </a:r>
          </a:p>
          <a:p>
            <a:pPr marL="342900" indent="-342900">
              <a:buFont typeface="Wingdings" panose="05000000000000000000" pitchFamily="2" charset="2"/>
              <a:buChar char="ü"/>
            </a:pPr>
            <a:r>
              <a:rPr lang="pt-PT" sz="1600" dirty="0" smtClean="0"/>
              <a:t>Código </a:t>
            </a:r>
            <a:r>
              <a:rPr lang="pt-PT" sz="1600" dirty="0"/>
              <a:t>NHSN – Opcional: para os doentes com cirurgia desde a </a:t>
            </a:r>
            <a:r>
              <a:rPr lang="pt-PT" sz="1600" dirty="0" smtClean="0"/>
              <a:t>admissão</a:t>
            </a:r>
          </a:p>
          <a:p>
            <a:pPr marL="342900" indent="-342900">
              <a:buFont typeface="Wingdings" panose="05000000000000000000" pitchFamily="2" charset="2"/>
              <a:buChar char="ü"/>
            </a:pPr>
            <a:r>
              <a:rPr lang="pt-PT" sz="1600" dirty="0" smtClean="0"/>
              <a:t>Dados </a:t>
            </a:r>
            <a:r>
              <a:rPr lang="pt-PT" sz="1600" dirty="0"/>
              <a:t>sobre o uso de </a:t>
            </a:r>
            <a:r>
              <a:rPr lang="pt-PT" sz="1600" dirty="0" smtClean="0"/>
              <a:t>Antimicrobianos: data inicio e se foi alterado, qual razão</a:t>
            </a:r>
          </a:p>
          <a:p>
            <a:pPr marL="342900" indent="-342900">
              <a:buFont typeface="Wingdings" panose="05000000000000000000" pitchFamily="2" charset="2"/>
              <a:buChar char="ü"/>
            </a:pPr>
            <a:r>
              <a:rPr lang="pt-PT" sz="1600" dirty="0" smtClean="0"/>
              <a:t>Dosagem </a:t>
            </a:r>
            <a:r>
              <a:rPr lang="pt-PT" sz="1600" dirty="0"/>
              <a:t>por dia </a:t>
            </a:r>
            <a:r>
              <a:rPr lang="pt-PT" sz="1600" dirty="0" smtClean="0"/>
              <a:t>para </a:t>
            </a:r>
            <a:r>
              <a:rPr lang="pt-PT" sz="1600" dirty="0"/>
              <a:t>comparações UE / EUA e permitir </a:t>
            </a:r>
            <a:r>
              <a:rPr lang="pt-PT" sz="1600" dirty="0" err="1"/>
              <a:t>atualizações</a:t>
            </a:r>
            <a:r>
              <a:rPr lang="pt-PT" sz="1600" dirty="0"/>
              <a:t> </a:t>
            </a:r>
            <a:r>
              <a:rPr lang="pt-PT" sz="1600" dirty="0" smtClean="0"/>
              <a:t>DDD;</a:t>
            </a:r>
          </a:p>
          <a:p>
            <a:pPr marL="342900" indent="-342900">
              <a:buFont typeface="Wingdings" panose="05000000000000000000" pitchFamily="2" charset="2"/>
              <a:buChar char="ü"/>
            </a:pPr>
            <a:r>
              <a:rPr lang="pt-PT" sz="1600" dirty="0" smtClean="0"/>
              <a:t>Dados </a:t>
            </a:r>
            <a:r>
              <a:rPr lang="pt-PT" sz="1600" dirty="0"/>
              <a:t>sobre HAI e </a:t>
            </a:r>
            <a:r>
              <a:rPr lang="pt-PT" sz="1600" dirty="0" smtClean="0"/>
              <a:t>AMR: O </a:t>
            </a:r>
            <a:r>
              <a:rPr lang="pt-PT" sz="1600" dirty="0"/>
              <a:t>HAI associado à ala actual de dados de marcadores AMR recolhidos como </a:t>
            </a:r>
            <a:r>
              <a:rPr lang="pt-PT" sz="1600" u="sng" dirty="0"/>
              <a:t>S / I / R / L</a:t>
            </a:r>
            <a:r>
              <a:rPr lang="pt-PT" sz="1600" dirty="0"/>
              <a:t> e não como </a:t>
            </a:r>
            <a:r>
              <a:rPr lang="pt-PT" sz="1600" dirty="0" err="1"/>
              <a:t>suscetíveis</a:t>
            </a:r>
            <a:r>
              <a:rPr lang="pt-PT" sz="1600" dirty="0"/>
              <a:t> / não-</a:t>
            </a:r>
            <a:r>
              <a:rPr lang="pt-PT" sz="1600" dirty="0" err="1"/>
              <a:t>suscetíveis</a:t>
            </a:r>
            <a:r>
              <a:rPr lang="pt-PT" sz="1600" dirty="0"/>
              <a:t>, além do código referente à </a:t>
            </a:r>
            <a:r>
              <a:rPr lang="pt-PT" sz="1600" dirty="0" err="1"/>
              <a:t>Pan-resistência</a:t>
            </a:r>
            <a:r>
              <a:rPr lang="pt-PT" sz="1600" dirty="0"/>
              <a:t> (</a:t>
            </a:r>
            <a:r>
              <a:rPr lang="pt-PT" sz="1600" dirty="0" smtClean="0"/>
              <a:t>PDR)</a:t>
            </a:r>
          </a:p>
          <a:p>
            <a:pPr marL="342900" indent="-342900">
              <a:buFont typeface="Wingdings" panose="05000000000000000000" pitchFamily="2" charset="2"/>
              <a:buChar char="ü"/>
            </a:pPr>
            <a:r>
              <a:rPr lang="pt-PT" sz="1600" dirty="0" smtClean="0"/>
              <a:t>Livro </a:t>
            </a:r>
            <a:r>
              <a:rPr lang="pt-PT" sz="1600" dirty="0"/>
              <a:t>de códigos “</a:t>
            </a:r>
            <a:r>
              <a:rPr lang="pt-PT" sz="1600" dirty="0" err="1"/>
              <a:t>Codebook</a:t>
            </a:r>
            <a:r>
              <a:rPr lang="pt-PT" sz="1600" dirty="0" smtClean="0"/>
              <a:t>”: </a:t>
            </a:r>
            <a:r>
              <a:rPr lang="pt-PT" sz="1600" b="1" u="sng" dirty="0" smtClean="0"/>
              <a:t>Lista </a:t>
            </a:r>
            <a:r>
              <a:rPr lang="pt-PT" sz="1600" b="1" u="sng" dirty="0"/>
              <a:t>de Especialidades:</a:t>
            </a:r>
            <a:r>
              <a:rPr lang="pt-PT" sz="1600" dirty="0"/>
              <a:t> nova lista de códigos por Ala/Especialidade (apenas com as especialidades principais), acrescentou códigos de especialidade por consultor / doente para recém-nascidos </a:t>
            </a:r>
            <a:r>
              <a:rPr lang="pt-PT" sz="1600" dirty="0" smtClean="0"/>
              <a:t>saudáveis; </a:t>
            </a:r>
            <a:r>
              <a:rPr lang="pt-PT" sz="1600" b="1" u="sng" dirty="0" smtClean="0"/>
              <a:t>Diagnóstico</a:t>
            </a:r>
            <a:r>
              <a:rPr lang="pt-PT" sz="1600" dirty="0" smtClean="0"/>
              <a:t> </a:t>
            </a:r>
            <a:r>
              <a:rPr lang="pt-PT" sz="1600" dirty="0"/>
              <a:t>(local): lista de códigos de uso de antimicrobianos: </a:t>
            </a:r>
            <a:r>
              <a:rPr lang="pt-PT" sz="1600" dirty="0" err="1"/>
              <a:t>infeção</a:t>
            </a:r>
            <a:r>
              <a:rPr lang="pt-PT" sz="1600" dirty="0"/>
              <a:t> do local cirúrgico (SSI) foi adicionado como uma subcategoria de ambos SST e BJ; </a:t>
            </a:r>
            <a:endParaRPr lang="pt-PT" sz="1600" dirty="0" smtClean="0"/>
          </a:p>
          <a:p>
            <a:pPr marL="400050" indent="-400050">
              <a:buFont typeface="+mj-lt"/>
              <a:buAutoNum type="romanLcPeriod"/>
            </a:pPr>
            <a:endParaRPr lang="pt-PT" sz="1600" dirty="0"/>
          </a:p>
        </p:txBody>
      </p:sp>
    </p:spTree>
    <p:extLst>
      <p:ext uri="{BB962C8B-B14F-4D97-AF65-F5344CB8AC3E}">
        <p14:creationId xmlns:p14="http://schemas.microsoft.com/office/powerpoint/2010/main" xmlns="" val="1906909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450937" y="1289952"/>
            <a:ext cx="8179496" cy="5355312"/>
          </a:xfrm>
          <a:prstGeom prst="rect">
            <a:avLst/>
          </a:prstGeom>
        </p:spPr>
        <p:txBody>
          <a:bodyPr wrap="square">
            <a:spAutoFit/>
          </a:bodyPr>
          <a:lstStyle/>
          <a:p>
            <a:pPr marL="285750" indent="-285750">
              <a:buFont typeface="Wingdings" panose="05000000000000000000" pitchFamily="2" charset="2"/>
              <a:buChar char="Ø"/>
            </a:pPr>
            <a:r>
              <a:rPr lang="pt-PT" sz="1600" dirty="0"/>
              <a:t>Adição de fibrose cística (FC) como uma entrada separada o código </a:t>
            </a:r>
            <a:r>
              <a:rPr lang="pt-PT" sz="1600" dirty="0" err="1"/>
              <a:t>Antimicrobial</a:t>
            </a:r>
            <a:r>
              <a:rPr lang="pt-PT" sz="1600" dirty="0"/>
              <a:t> ATC: </a:t>
            </a:r>
            <a:r>
              <a:rPr lang="pt-PT" sz="1600" dirty="0" err="1"/>
              <a:t>atualizado</a:t>
            </a:r>
            <a:r>
              <a:rPr lang="pt-PT" sz="1600" dirty="0"/>
              <a:t> com novos códigos adicionados desde 2011</a:t>
            </a:r>
          </a:p>
          <a:p>
            <a:pPr marL="285750" indent="-285750">
              <a:buFont typeface="Wingdings" panose="05000000000000000000" pitchFamily="2" charset="2"/>
              <a:buChar char="Ø"/>
            </a:pPr>
            <a:r>
              <a:rPr lang="pt-PT" sz="1600" dirty="0"/>
              <a:t>Definições de </a:t>
            </a:r>
            <a:r>
              <a:rPr lang="pt-PT" sz="1600" dirty="0" err="1"/>
              <a:t>Infeção</a:t>
            </a:r>
            <a:r>
              <a:rPr lang="pt-PT" sz="1600" dirty="0"/>
              <a:t>: </a:t>
            </a:r>
            <a:r>
              <a:rPr lang="pt-PT" sz="1600" dirty="0" err="1"/>
              <a:t>Infeção</a:t>
            </a:r>
            <a:r>
              <a:rPr lang="pt-PT" sz="1600" dirty="0"/>
              <a:t> do local cirúrgico (SSI): a SSI </a:t>
            </a:r>
            <a:r>
              <a:rPr lang="pt-PT" sz="1600" dirty="0" smtClean="0"/>
              <a:t>superficial, profunda e </a:t>
            </a:r>
            <a:r>
              <a:rPr lang="pt-PT" sz="1600" dirty="0"/>
              <a:t>de órgão / espaço após a cirurgia de implante, mudou de um ano para 3 </a:t>
            </a:r>
            <a:r>
              <a:rPr lang="pt-PT" sz="1600" dirty="0" smtClean="0"/>
              <a:t>meses</a:t>
            </a:r>
            <a:endParaRPr lang="pt-PT" sz="1600" dirty="0"/>
          </a:p>
          <a:p>
            <a:pPr marL="285750" lvl="0" indent="-285750" fontAlgn="t">
              <a:buFont typeface="Wingdings" panose="05000000000000000000" pitchFamily="2" charset="2"/>
              <a:buChar char="Ø"/>
            </a:pPr>
            <a:r>
              <a:rPr lang="pt-PT" sz="1600" dirty="0"/>
              <a:t>Pneumonia (PN): </a:t>
            </a:r>
            <a:r>
              <a:rPr lang="pt-PT" sz="1600" dirty="0" smtClean="0"/>
              <a:t>acrescentada </a:t>
            </a:r>
            <a:r>
              <a:rPr lang="pt-PT" sz="1600" dirty="0"/>
              <a:t>nota, indicando que um RX ou tomografia computadorizada para o episódio de pneumonia </a:t>
            </a:r>
            <a:r>
              <a:rPr lang="pt-PT" sz="1600" dirty="0" err="1"/>
              <a:t>atual</a:t>
            </a:r>
            <a:r>
              <a:rPr lang="pt-PT" sz="1600" dirty="0"/>
              <a:t> pode ser suficiente em doentes com doença cardíaca ou pulmonar </a:t>
            </a:r>
            <a:r>
              <a:rPr lang="pt-PT" sz="1600" dirty="0" smtClean="0"/>
              <a:t>subjacente, </a:t>
            </a:r>
            <a:r>
              <a:rPr lang="pt-PT" sz="1600" dirty="0"/>
              <a:t>se a comparação com RX anteriores é </a:t>
            </a:r>
            <a:r>
              <a:rPr lang="pt-PT" sz="1600" dirty="0" smtClean="0"/>
              <a:t>possível</a:t>
            </a:r>
            <a:endParaRPr lang="pt-PT" sz="1600" dirty="0"/>
          </a:p>
          <a:p>
            <a:pPr marL="285750" lvl="0" indent="-285750" fontAlgn="t">
              <a:buFont typeface="Wingdings" panose="05000000000000000000" pitchFamily="2" charset="2"/>
              <a:buChar char="Ø"/>
            </a:pPr>
            <a:r>
              <a:rPr lang="pt-PT" sz="1600" dirty="0" err="1"/>
              <a:t>Infeção</a:t>
            </a:r>
            <a:r>
              <a:rPr lang="pt-PT" sz="1600" dirty="0"/>
              <a:t> por </a:t>
            </a:r>
            <a:r>
              <a:rPr lang="pt-PT" sz="1600" i="1" dirty="0" err="1"/>
              <a:t>Clostridium</a:t>
            </a:r>
            <a:r>
              <a:rPr lang="pt-PT" sz="1600" i="1" dirty="0"/>
              <a:t> </a:t>
            </a:r>
            <a:r>
              <a:rPr lang="pt-PT" sz="1600" i="1" dirty="0" err="1"/>
              <a:t>difficile</a:t>
            </a:r>
            <a:r>
              <a:rPr lang="pt-PT" sz="1600" dirty="0"/>
              <a:t> (GI-CDI): definição alinhada com a definição de caso do protocolo de vigilância CDI, tendo em conta outros métodos para </a:t>
            </a:r>
            <a:r>
              <a:rPr lang="pt-PT" sz="1600" dirty="0" err="1"/>
              <a:t>detetar</a:t>
            </a:r>
            <a:r>
              <a:rPr lang="pt-PT" sz="1600" dirty="0"/>
              <a:t> </a:t>
            </a:r>
            <a:r>
              <a:rPr lang="pt-PT" sz="1600" i="1" dirty="0"/>
              <a:t>C. </a:t>
            </a:r>
            <a:r>
              <a:rPr lang="pt-PT" sz="1600" i="1" dirty="0" err="1"/>
              <a:t>difficile</a:t>
            </a:r>
            <a:r>
              <a:rPr lang="pt-PT" sz="1600" dirty="0"/>
              <a:t> produtor de toxinas nas </a:t>
            </a:r>
            <a:r>
              <a:rPr lang="pt-PT" sz="1600" dirty="0" smtClean="0"/>
              <a:t>fezes</a:t>
            </a:r>
            <a:endParaRPr lang="pt-PT" sz="1600" dirty="0"/>
          </a:p>
          <a:p>
            <a:pPr marL="285750" lvl="0" indent="-285750" fontAlgn="t">
              <a:buFont typeface="Wingdings" panose="05000000000000000000" pitchFamily="2" charset="2"/>
              <a:buChar char="Ø"/>
            </a:pPr>
            <a:r>
              <a:rPr lang="pt-PT" sz="1600" dirty="0"/>
              <a:t>SYS-CSEP: não houve mudança na definição, mas houve mudança da designação de "</a:t>
            </a:r>
            <a:r>
              <a:rPr lang="pt-PT" sz="1600" dirty="0" err="1"/>
              <a:t>sepsis</a:t>
            </a:r>
            <a:r>
              <a:rPr lang="pt-PT" sz="1600" dirty="0"/>
              <a:t> clínica" para "</a:t>
            </a:r>
            <a:r>
              <a:rPr lang="pt-PT" sz="1600" i="1" dirty="0" err="1"/>
              <a:t>infeção</a:t>
            </a:r>
            <a:r>
              <a:rPr lang="pt-PT" sz="1600" i="1" dirty="0"/>
              <a:t> grave tratada e não identificada</a:t>
            </a:r>
            <a:r>
              <a:rPr lang="pt-PT" sz="1600" dirty="0"/>
              <a:t>" em adultos e crianças, para diferenciar este "último recurso" definição de caso HAI, do conceito recente de </a:t>
            </a:r>
            <a:r>
              <a:rPr lang="pt-PT" sz="1600" dirty="0" err="1" smtClean="0"/>
              <a:t>sepsis</a:t>
            </a:r>
            <a:r>
              <a:rPr lang="pt-PT" sz="1600" dirty="0" smtClean="0"/>
              <a:t> </a:t>
            </a:r>
            <a:r>
              <a:rPr lang="pt-PT" sz="1600" dirty="0"/>
              <a:t>com base na disfunção de </a:t>
            </a:r>
            <a:r>
              <a:rPr lang="pt-PT" sz="1600" dirty="0" smtClean="0"/>
              <a:t>órgãos</a:t>
            </a:r>
          </a:p>
          <a:p>
            <a:pPr marL="285750" lvl="0" indent="-285750" fontAlgn="t">
              <a:buFont typeface="Wingdings" panose="05000000000000000000" pitchFamily="2" charset="2"/>
              <a:buChar char="Ø"/>
            </a:pPr>
            <a:endParaRPr lang="pt-PT" sz="1600" dirty="0"/>
          </a:p>
          <a:p>
            <a:pPr marL="285750" lvl="0" indent="-285750" fontAlgn="t">
              <a:buFont typeface="Wingdings" panose="05000000000000000000" pitchFamily="2" charset="2"/>
              <a:buChar char="Ø"/>
            </a:pPr>
            <a:endParaRPr lang="pt-PT" sz="1600" dirty="0" smtClean="0"/>
          </a:p>
          <a:p>
            <a:pPr marL="285750" lvl="0" indent="-285750" fontAlgn="t">
              <a:buFont typeface="+mj-lt"/>
              <a:buAutoNum type="romanLcPeriod"/>
            </a:pPr>
            <a:endParaRPr lang="pt-PT" dirty="0"/>
          </a:p>
          <a:p>
            <a:pPr marL="285750" lvl="0" indent="-285750" fontAlgn="t">
              <a:buFont typeface="+mj-lt"/>
              <a:buAutoNum type="romanLcPeriod"/>
            </a:pPr>
            <a:endParaRPr lang="pt-PT" dirty="0" smtClean="0"/>
          </a:p>
          <a:p>
            <a:pPr marL="285750" lvl="0" indent="-285750" fontAlgn="t">
              <a:buFont typeface="+mj-lt"/>
              <a:buAutoNum type="romanLcPeriod"/>
            </a:pPr>
            <a:endParaRPr lang="pt-PT" dirty="0"/>
          </a:p>
          <a:p>
            <a:pPr marL="285750" lvl="0" indent="-285750" fontAlgn="t">
              <a:buFont typeface="+mj-lt"/>
              <a:buAutoNum type="romanLcPeriod"/>
            </a:pPr>
            <a:endParaRPr lang="pt-PT" dirty="0" smtClean="0"/>
          </a:p>
          <a:p>
            <a:pPr lvl="0" fontAlgn="t"/>
            <a:endParaRPr lang="pt-PT" dirty="0"/>
          </a:p>
        </p:txBody>
      </p:sp>
      <p:sp>
        <p:nvSpPr>
          <p:cNvPr id="3" name="Rectângulo 2"/>
          <p:cNvSpPr/>
          <p:nvPr/>
        </p:nvSpPr>
        <p:spPr>
          <a:xfrm>
            <a:off x="2686709" y="597455"/>
            <a:ext cx="3770583" cy="1384995"/>
          </a:xfrm>
          <a:prstGeom prst="rect">
            <a:avLst/>
          </a:prstGeom>
        </p:spPr>
        <p:txBody>
          <a:bodyPr wrap="none">
            <a:spAutoFit/>
          </a:bodyPr>
          <a:lstStyle/>
          <a:p>
            <a:pPr algn="ctr"/>
            <a:r>
              <a:rPr lang="pt-PT" b="1" dirty="0"/>
              <a:t>Alterações ao protocolo </a:t>
            </a:r>
            <a:r>
              <a:rPr lang="pt-PT" b="1" dirty="0" smtClean="0"/>
              <a:t>anterior – </a:t>
            </a:r>
            <a:r>
              <a:rPr lang="pt-PT" b="1" dirty="0" err="1" smtClean="0"/>
              <a:t>cont</a:t>
            </a:r>
            <a:r>
              <a:rPr lang="pt-PT" b="1" dirty="0" smtClean="0"/>
              <a:t>.</a:t>
            </a:r>
          </a:p>
          <a:p>
            <a:pPr algn="ctr"/>
            <a:endParaRPr lang="pt-PT" b="1" dirty="0"/>
          </a:p>
          <a:p>
            <a:pPr algn="ctr"/>
            <a:endParaRPr lang="pt-PT" b="1" dirty="0" smtClean="0"/>
          </a:p>
          <a:p>
            <a:pPr algn="ctr"/>
            <a:endParaRPr lang="pt-PT" b="1" dirty="0"/>
          </a:p>
          <a:p>
            <a:pPr algn="ctr"/>
            <a:endParaRPr lang="pt-PT" b="1" dirty="0" smtClean="0"/>
          </a:p>
          <a:p>
            <a:pPr algn="ctr"/>
            <a:endParaRPr lang="pt-PT" b="1" dirty="0"/>
          </a:p>
        </p:txBody>
      </p:sp>
    </p:spTree>
    <p:extLst>
      <p:ext uri="{BB962C8B-B14F-4D97-AF65-F5344CB8AC3E}">
        <p14:creationId xmlns:p14="http://schemas.microsoft.com/office/powerpoint/2010/main" xmlns="" val="3795943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p:txBody>
          <a:bodyPr/>
          <a:lstStyle/>
          <a:p>
            <a:pPr algn="ctr"/>
            <a:r>
              <a:rPr lang="en-GB" altLang="en-US" sz="3600" dirty="0" err="1" smtClean="0">
                <a:ea typeface="ＭＳ Ｐゴシック" panose="020B0600070205080204" pitchFamily="34" charset="-128"/>
              </a:rPr>
              <a:t>Resumo</a:t>
            </a:r>
            <a:r>
              <a:rPr lang="en-GB" altLang="en-US" sz="3600" dirty="0" smtClean="0">
                <a:ea typeface="ＭＳ Ｐゴシック" panose="020B0600070205080204" pitchFamily="34" charset="-128"/>
              </a:rPr>
              <a:t> de dados </a:t>
            </a:r>
            <a:br>
              <a:rPr lang="en-GB" altLang="en-US" sz="3600" dirty="0" smtClean="0">
                <a:ea typeface="ＭＳ Ｐゴシック" panose="020B0600070205080204" pitchFamily="34" charset="-128"/>
              </a:rPr>
            </a:br>
            <a:r>
              <a:rPr lang="en-GB" altLang="en-US" sz="3600" dirty="0" smtClean="0">
                <a:ea typeface="ＭＳ Ｐゴシック" panose="020B0600070205080204" pitchFamily="34" charset="-128"/>
              </a:rPr>
              <a:t>e </a:t>
            </a:r>
            <a:r>
              <a:rPr lang="en-GB" altLang="en-US" sz="3600" dirty="0" err="1" smtClean="0">
                <a:ea typeface="ＭＳ Ｐゴシック" panose="020B0600070205080204" pitchFamily="34" charset="-128"/>
              </a:rPr>
              <a:t>formulários</a:t>
            </a:r>
            <a:r>
              <a:rPr lang="en-GB" altLang="en-US" sz="3600" dirty="0" smtClean="0">
                <a:ea typeface="ＭＳ Ｐゴシック" panose="020B0600070205080204" pitchFamily="34" charset="-128"/>
              </a:rPr>
              <a:t>  de </a:t>
            </a:r>
            <a:r>
              <a:rPr lang="en-GB" altLang="en-US" sz="3600" dirty="0" err="1" smtClean="0">
                <a:ea typeface="ＭＳ Ｐゴシック" panose="020B0600070205080204" pitchFamily="34" charset="-128"/>
              </a:rPr>
              <a:t>colheita</a:t>
            </a:r>
            <a:r>
              <a:rPr lang="en-GB" altLang="en-US" sz="3600" dirty="0" smtClean="0">
                <a:ea typeface="ＭＳ Ｐゴシック" panose="020B0600070205080204" pitchFamily="34" charset="-128"/>
              </a:rPr>
              <a:t> de dados</a:t>
            </a:r>
          </a:p>
        </p:txBody>
      </p:sp>
      <p:sp>
        <p:nvSpPr>
          <p:cNvPr id="11267" name="Rectangle 3"/>
          <p:cNvSpPr>
            <a:spLocks noGrp="1" noChangeArrowheads="1"/>
          </p:cNvSpPr>
          <p:nvPr>
            <p:ph type="subTitle" idx="1"/>
          </p:nvPr>
        </p:nvSpPr>
        <p:spPr/>
        <p:txBody>
          <a:bodyPr/>
          <a:lstStyle/>
          <a:p>
            <a:endParaRPr lang="en-GB" altLang="en-US" smtClean="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CDC_PowerPoint_Templates_2009_rev_1_1">
  <a:themeElements>
    <a:clrScheme name="ECDC_PowerPoint_Templates_2009_rev_1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_PowerPoint_Templates_2009_rev_1_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ctr" defTabSz="914400" rtl="0" eaLnBrk="0" fontAlgn="base" latinLnBrk="0" hangingPunct="0">
          <a:lnSpc>
            <a:spcPct val="85000"/>
          </a:lnSpc>
          <a:spcBef>
            <a:spcPct val="0"/>
          </a:spcBef>
          <a:spcAft>
            <a:spcPct val="0"/>
          </a:spcAft>
          <a:buClrTx/>
          <a:buSzTx/>
          <a:buFontTx/>
          <a:buNone/>
          <a:tabLst/>
          <a:defRPr kumimoji="0" lang="de-DE" sz="1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8100"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ctr" defTabSz="914400" rtl="0" eaLnBrk="0" fontAlgn="base" latinLnBrk="0" hangingPunct="0">
          <a:lnSpc>
            <a:spcPct val="85000"/>
          </a:lnSpc>
          <a:spcBef>
            <a:spcPct val="0"/>
          </a:spcBef>
          <a:spcAft>
            <a:spcPct val="0"/>
          </a:spcAft>
          <a:buClrTx/>
          <a:buSzTx/>
          <a:buFontTx/>
          <a:buNone/>
          <a:tabLst/>
          <a:defRPr kumimoji="0" lang="de-DE" sz="1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ECDC_PowerPoint_Templates_2009_rev_1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_PowerPoint_Templates_2009_rev_1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_PowerPoint_Templates_2009_rev_1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_PowerPoint_Templates_2009_rev_1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_PowerPoint_Templates_2009_rev_1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_PowerPoint_Templates_2009_rev_1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_PowerPoint_Templates_2009_rev_1_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_PowerPoint_Templates_2009_rev_1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_PowerPoint_Templates_2009_rev_1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_PowerPoint_Templates_2009_rev_1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_PowerPoint_Templates_2009_rev_1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_PowerPoint_Templates_2009_rev_1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ctr" defTabSz="914400" rtl="0" eaLnBrk="0" fontAlgn="base" latinLnBrk="0" hangingPunct="0">
          <a:lnSpc>
            <a:spcPct val="85000"/>
          </a:lnSpc>
          <a:spcBef>
            <a:spcPct val="0"/>
          </a:spcBef>
          <a:spcAft>
            <a:spcPct val="0"/>
          </a:spcAft>
          <a:buClrTx/>
          <a:buSzTx/>
          <a:buFontTx/>
          <a:buNone/>
          <a:tabLst/>
          <a:defRPr kumimoji="0" lang="de-DE" sz="1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8100"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ctr" defTabSz="914400" rtl="0" eaLnBrk="0" fontAlgn="base" latinLnBrk="0" hangingPunct="0">
          <a:lnSpc>
            <a:spcPct val="85000"/>
          </a:lnSpc>
          <a:spcBef>
            <a:spcPct val="0"/>
          </a:spcBef>
          <a:spcAft>
            <a:spcPct val="0"/>
          </a:spcAft>
          <a:buClrTx/>
          <a:buSzTx/>
          <a:buFontTx/>
          <a:buNone/>
          <a:tabLst/>
          <a:defRPr kumimoji="0" lang="de-DE" sz="1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7F25917B0C2324FBF4863FD2196A7A3" ma:contentTypeVersion="0" ma:contentTypeDescription="Create a new document." ma:contentTypeScope="" ma:versionID="3ff846c2d4db515f5f6cb8940ae998e0">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F8A99E-882E-4097-8952-929E93636410}">
  <ds:schemaRefs>
    <ds:schemaRef ds:uri="http://purl.org/dc/terms/"/>
    <ds:schemaRef ds:uri="http://schemas.microsoft.com/office/2006/metadata/properties"/>
    <ds:schemaRef ds:uri="http://schemas.microsoft.com/office/infopath/2007/PartnerControls"/>
    <ds:schemaRef ds:uri="http://www.w3.org/XML/1998/namespace"/>
    <ds:schemaRef ds:uri="http://purl.org/dc/dcmitype/"/>
    <ds:schemaRef ds:uri="http://schemas.microsoft.com/office/2006/documentManagement/types"/>
    <ds:schemaRef ds:uri="http://purl.org/dc/elements/1.1/"/>
    <ds:schemaRef ds:uri="http://schemas.openxmlformats.org/package/2006/metadata/core-properties"/>
  </ds:schemaRefs>
</ds:datastoreItem>
</file>

<file path=customXml/itemProps2.xml><?xml version="1.0" encoding="utf-8"?>
<ds:datastoreItem xmlns:ds="http://schemas.openxmlformats.org/officeDocument/2006/customXml" ds:itemID="{7D62A7C1-0F51-4448-BE4A-1471C7A862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0F13BF44-676E-4D7A-866C-9652F277EB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ECDC_PowerPoint_Templates_2009_rev_1_1</Template>
  <TotalTime>46069</TotalTime>
  <Words>2202</Words>
  <Application>Microsoft Office PowerPoint</Application>
  <PresentationFormat>Apresentação no Ecrã (4:3)</PresentationFormat>
  <Paragraphs>338</Paragraphs>
  <Slides>25</Slides>
  <Notes>17</Notes>
  <HiddenSlides>2</HiddenSlides>
  <MMClips>0</MMClips>
  <ScaleCrop>false</ScaleCrop>
  <HeadingPairs>
    <vt:vector size="4" baseType="variant">
      <vt:variant>
        <vt:lpstr>Tema</vt:lpstr>
      </vt:variant>
      <vt:variant>
        <vt:i4>2</vt:i4>
      </vt:variant>
      <vt:variant>
        <vt:lpstr>Títulos dos diapositivos</vt:lpstr>
      </vt:variant>
      <vt:variant>
        <vt:i4>25</vt:i4>
      </vt:variant>
    </vt:vector>
  </HeadingPairs>
  <TitlesOfParts>
    <vt:vector size="27" baseType="lpstr">
      <vt:lpstr>ECDC_PowerPoint_Templates_2009_rev_1_1</vt:lpstr>
      <vt:lpstr>Custom Design</vt:lpstr>
      <vt:lpstr>Notas para Facilitador</vt:lpstr>
      <vt:lpstr>Métodos de recolha de dados</vt:lpstr>
      <vt:lpstr>Objetivos de aprendizagem</vt:lpstr>
      <vt:lpstr>Estrutura do Palestra  </vt:lpstr>
      <vt:lpstr>O Protocolo IPP ECDC 2016-2017</vt:lpstr>
      <vt:lpstr>Sumário - Protocolo V5.2</vt:lpstr>
      <vt:lpstr>Diapositivo 7</vt:lpstr>
      <vt:lpstr>Diapositivo 8</vt:lpstr>
      <vt:lpstr>Resumo de dados  e formulários  de colheita de dados</vt:lpstr>
      <vt:lpstr>Diapositivo 10</vt:lpstr>
      <vt:lpstr>Diapositivo 11</vt:lpstr>
      <vt:lpstr>Diapositivo 12</vt:lpstr>
      <vt:lpstr>Dados denominadores</vt:lpstr>
      <vt:lpstr>Diapositivo 14</vt:lpstr>
      <vt:lpstr>Diapositivo 15</vt:lpstr>
      <vt:lpstr>Dados numerador</vt:lpstr>
      <vt:lpstr>Diapositivo 17</vt:lpstr>
      <vt:lpstr>Itens numerador de Dados - Antimicrobianos</vt:lpstr>
      <vt:lpstr>Itens numerador de Dados - IAC´s  </vt:lpstr>
      <vt:lpstr>Processo de Colheita de Dados</vt:lpstr>
      <vt:lpstr>Diretrizes gerais</vt:lpstr>
      <vt:lpstr>Critérios de inclusão e exclusão</vt:lpstr>
      <vt:lpstr>Plano de Trabalho - Colheita de Dados</vt:lpstr>
      <vt:lpstr>Plano de Colheita de Dados na enfermaria / serviço</vt:lpstr>
      <vt:lpstr>Resumo</vt:lpstr>
    </vt:vector>
  </TitlesOfParts>
  <Company>ECDC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ECDC</dc:creator>
  <cp:lastModifiedBy>margaridavalente</cp:lastModifiedBy>
  <cp:revision>708</cp:revision>
  <dcterms:created xsi:type="dcterms:W3CDTF">2011-02-28T10:50:09Z</dcterms:created>
  <dcterms:modified xsi:type="dcterms:W3CDTF">2016-12-29T16:37:05Z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EPIET_DocumentType">
    <vt:lpwstr/>
  </property>
  <property fmtid="{D5CDD505-2E9C-101B-9397-08002B2CF9AE}" pid="3" name="ECDC_Abstract">
    <vt:lpwstr/>
  </property>
  <property fmtid="{D5CDD505-2E9C-101B-9397-08002B2CF9AE}" pid="4" name="ECDC_Publisher">
    <vt:lpwstr>ECDC</vt:lpwstr>
  </property>
  <property fmtid="{D5CDD505-2E9C-101B-9397-08002B2CF9AE}" pid="5" name="ECDC_Copyright">
    <vt:lpwstr>ECDC</vt:lpwstr>
  </property>
  <property fmtid="{D5CDD505-2E9C-101B-9397-08002B2CF9AE}" pid="6" name="ECDC_DocumentType">
    <vt:lpwstr>Document</vt:lpwstr>
  </property>
</Properties>
</file>